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07"/>
      <p:bold r:id="rId208"/>
      <p:italic r:id="rId209"/>
      <p:boldItalic r:id="rId210"/>
    </p:embeddedFont>
    <p:embeddedFont>
      <p:font typeface="Roboto Mono" panose="020B0604020202020204" charset="0"/>
      <p:regular r:id="rId211"/>
      <p:bold r:id="rId212"/>
      <p:italic r:id="rId213"/>
      <p:boldItalic r:id="rId2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viewProps" Target="viewProps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notesMaster" Target="notesMasters/notesMaster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theme" Target="theme/theme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font" Target="fonts/font1.fntdata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tableStyles" Target="tableStyle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font" Target="fonts/font2.fntdata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font" Target="fonts/font8.fntdata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font" Target="fonts/font3.fntdata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font" Target="fonts/font4.fntdata"/><Relationship Id="rId215" Type="http://schemas.openxmlformats.org/officeDocument/2006/relationships/presProps" Target="presProps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font" Target="fonts/font5.fntdata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font" Target="fonts/font6.fntdata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font" Target="fonts/font7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/Relationships>
</file>

<file path=ppt/media/image1.gif>
</file>

<file path=ppt/media/image10.png>
</file>

<file path=ppt/media/image11.gif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19b4f3c5a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19b4f3c5a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22545a56db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22545a56db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22545a56db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22545a56db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2545a56db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2545a56db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24d0818cf1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24d0818cf1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24d0818cf1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24d0818cf1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4d0818cf1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24d0818cf1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24d0818cf1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24d0818cf10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4d0818cf10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24d0818cf10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24d0818cf10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24d0818cf10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4d0818cf1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4d0818cf1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19b4f3c5a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19b4f3c5ac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4d0818cf10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24d0818cf10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24d0818cf1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24d0818cf1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4d0818cf10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24d0818cf10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24d0818cf1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24d0818cf1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24d0818cf1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24d0818cf1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4d0818cf10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4d0818cf10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4d0818cf10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4d0818cf10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2261b80f6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2261b80f6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2261b80f60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2261b80f60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261b80f60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261b80f60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19b4f3c5a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19b4f3c5a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261b80f60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2261b80f60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2261b80f60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2261b80f60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2261b80f60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2261b80f60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2261b80f60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2261b80f60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2261b80f60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2261b80f60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2261b80f60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2261b80f60d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24ec7cda4b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24ec7cda4b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24ec7cda4b6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24ec7cda4b6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24ec7cda4b6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24ec7cda4b6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24ec7cda4b6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24ec7cda4b6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19b4f3c5a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19b4f3c5ac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24ec7cda4b6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24ec7cda4b6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24ec7cda4b6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24ec7cda4b6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4ec7cda4b6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24ec7cda4b6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24ec7cda4b6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24ec7cda4b6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4f12b4c8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24f12b4c8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24f12b4c8d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24f12b4c8d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24f12b4c8d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24f12b4c8d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24f12b4c8d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24f12b4c8d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24f12b4c8d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24f12b4c8d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24f12b4c8d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24f12b4c8d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19b4f3c5ac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19b4f3c5ac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24f96671a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24f96671a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24f96671ad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24f96671ad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4f96671ad4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24f96671ad4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24f96671ad4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24f96671ad4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24f96671ad4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24f96671ad4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24f96671ad4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24f96671ad4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24f96671ad4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24f96671ad4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24f96671ad4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24f96671ad4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2271233849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2271233849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2271233849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2271233849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19b4f3c5ac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19b4f3c5ac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2271233849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2271233849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2271233849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2271233849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25191a3458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25191a3458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251eddc44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251eddc44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251eddc44d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251eddc44d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251eddc44d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251eddc44d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251eddc44d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251eddc44de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251eddc44d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251eddc44d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251eddc44de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251eddc44de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251eddc44de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251eddc44de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19b4f3c5ac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19b4f3c5ac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251eddc44d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251eddc44d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251eddc44de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251eddc44de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251eddc44de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251eddc44de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251eddc44d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251eddc44d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25211ef54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25211ef54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25211ef547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25211ef547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25211ef547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25211ef547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25211ef547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25211ef547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25211ef547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25211ef547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25211ef547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25211ef5470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19b4f3c5a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19b4f3c5ac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25211ef547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25211ef547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g25211ef5470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" name="Google Shape;1034;g25211ef5470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g25211ef5470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" name="Google Shape;1039;g25211ef5470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22958af72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22958af72d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22958af72d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22958af72d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22958af72d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22958af72d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1e3fc1f352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1e3fc1f352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1e3fc1f352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1e3fc1f352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1e3fc1f352e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1e3fc1f352e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22958af72d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22958af72d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19b4f3c5ac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19b4f3c5ac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22958af72d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22958af72d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22958af72db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22958af72db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25277a8140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25277a8140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25277a81403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25277a81403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25277a8140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25277a8140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25277a8140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25277a8140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25277a8140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25277a8140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25277a8140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25277a8140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25277a81403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25277a81403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25277a81403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25277a81403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19b4f3c5a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19b4f3c5a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25277a81403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25277a81403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25277a81403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25277a81403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25277a8140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25277a81403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25277a8140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25277a8140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g253727077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" name="Google Shape;1165;g253727077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2537270776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2537270776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g2537270776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" name="Google Shape;1177;g2537270776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2537270776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2537270776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2537270776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" name="Google Shape;1189;g2537270776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253b8697e90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253b8697e90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0a15d1d7d2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0a15d1d7d2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19b4f3c5ac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19b4f3c5ac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253b8697e90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" name="Google Shape;1200;g253b8697e90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22ac2489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" name="Google Shape;1206;g22ac2489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22ac2489a4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22ac2489a4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22ac2489a4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22ac2489a4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2565d7df8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2565d7df8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19b4f3c5ac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19b4f3c5ac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19b4f3c5ac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19b4f3c5ac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19b4f3c5ac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19b4f3c5ac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19b4f3c5ac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19b4f3c5ac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19b4f3c5a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19b4f3c5a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19d7908d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19d7908d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19d790901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19d790901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19d790901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19d790901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0a197a95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0a197a95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0a15d1d7d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0a15d1d7d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38f42e44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38f42e441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38f42e441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38f42e441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38f42e441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38f42e441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38f42e441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38f42e441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38f42e441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38f42e441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38f42e45b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38f42e45b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38f42e45b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38f42e45b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38f42e441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38f42e441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38f42e4415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38f42e4415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38f42e441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38f42e441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a15d1d7d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a15d1d7d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3729ff29d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3729ff29d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3729ff29dc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3729ff29dc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3729ff29d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3729ff29d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3729ff29d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3729ff29dc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3729ff29d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3729ff29dc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3729ff29dc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3729ff29dc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3729ff29dc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3729ff29dc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3729ff29d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3729ff29d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3989b8be3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3989b8be3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3989b8be3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3989b8be3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a15d1d7d2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a15d1d7d2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3989b8be3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3989b8be3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3989b8be3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3989b8be3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3989b8be3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3989b8be3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3989b8be3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3989b8be3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3b32f32b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3b32f32b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3b32f32b8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3b32f32b83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3b32f32b8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3b32f32b8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3b32f32b8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3b32f32b8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3b32f32b8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3b32f32b8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3b32f32b83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3b32f32b83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0a15d1d7d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0a15d1d7d2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3b32f32b83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3b32f32b83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3c240053b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3c240053b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3c240053b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3c240053b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3c240053b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3c240053b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3c240053b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3c240053b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22d28da1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22d28da1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22d28da13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22d28da13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22d28da13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222d28da13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22d28da13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22d28da13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2304b477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2304b477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a15d1d7d2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a15d1d7d2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41ece034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41ece034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41ece034c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41ece034c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421a6f10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2421a6f102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23bdc008db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23bdc008db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421a6f102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421a6f102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432336a4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2432336a4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432336a48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432336a48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4494e9e05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24494e9e05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4494e9e05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24494e9e05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4494e9e05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24494e9e05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0a15d1d7d2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0a15d1d7d2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4494e9e051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24494e9e051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44ed110e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44ed110e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466ae0eb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466ae0eb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2466ae0eb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2466ae0eb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466ae0eb7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2466ae0eb7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466ae0eb7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466ae0eb7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466ae0eb7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2466ae0eb7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2466ae0eb7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2466ae0eb7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466ae0eb7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466ae0eb7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466ae0eb7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2466ae0eb7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9b4f3c5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19b4f3c5a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2466ae0eb7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2466ae0eb7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482f53c82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482f53c82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482f53c823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482f53c823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482f53c823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2482f53c823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482f53c82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2482f53c82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2482f53c823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2482f53c823_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482f53c823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482f53c823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482f53c823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2482f53c823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22545a56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22545a56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2545a56db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22545a56db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.xml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.xml"/><Relationship Id="rId1" Type="http://schemas.openxmlformats.org/officeDocument/2006/relationships/slideLayout" Target="../slideLayouts/slideLayout1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.xml"/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.xml"/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.xml"/><Relationship Id="rId1" Type="http://schemas.openxmlformats.org/officeDocument/2006/relationships/slideLayout" Target="../slideLayouts/slideLayout1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47633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112"/>
          <p:cNvSpPr txBox="1">
            <a:spLocks noGrp="1"/>
          </p:cNvSpPr>
          <p:nvPr>
            <p:ph type="subTitle" idx="1"/>
          </p:nvPr>
        </p:nvSpPr>
        <p:spPr>
          <a:xfrm>
            <a:off x="211650" y="1071925"/>
            <a:ext cx="8520600" cy="44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ourier New"/>
              <a:buChar char="●"/>
            </a:pPr>
            <a:r>
              <a:rPr lang="en" sz="21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Alert Dialog Box</a:t>
            </a:r>
            <a:endParaRPr sz="21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500"/>
              <a:buFont typeface="Courier New"/>
              <a:buChar char="○"/>
            </a:pPr>
            <a:r>
              <a:rPr lang="en" sz="1200">
                <a:solidFill>
                  <a:srgbClr val="F1C232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An alert dialog b</a:t>
            </a:r>
            <a:r>
              <a:rPr lang="en" sz="1500">
                <a:solidFill>
                  <a:srgbClr val="F1C232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ox is mostly used to give a warning or alert message to the users</a:t>
            </a:r>
            <a:endParaRPr sz="1500">
              <a:solidFill>
                <a:srgbClr val="F1C232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ourier New"/>
              <a:buChar char="●"/>
            </a:pPr>
            <a:r>
              <a:rPr lang="en" sz="21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Confirm Dialog box</a:t>
            </a:r>
            <a:endParaRPr sz="21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00FF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 confirmation dialog box is mostly used to take user's consent on any option. It displays a dialog box with two buttons: OK and Cancel.</a:t>
            </a:r>
            <a:endParaRPr sz="1200">
              <a:solidFill>
                <a:srgbClr val="00FFF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endParaRPr sz="21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ourier New"/>
              <a:buChar char="●"/>
            </a:pPr>
            <a:r>
              <a:rPr lang="en" sz="21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Prompt Dialog box</a:t>
            </a:r>
            <a:endParaRPr sz="21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500"/>
              <a:buFont typeface="Courier New"/>
              <a:buChar char="○"/>
            </a:pPr>
            <a:r>
              <a:rPr lang="en" sz="1500">
                <a:solidFill>
                  <a:srgbClr val="CC000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The prompt dialog box is very useful when you want to pop-up a text box to get user input.</a:t>
            </a:r>
            <a:endParaRPr sz="1500">
              <a:solidFill>
                <a:srgbClr val="CC000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2" name="Google Shape;632;p112"/>
          <p:cNvSpPr txBox="1"/>
          <p:nvPr/>
        </p:nvSpPr>
        <p:spPr>
          <a:xfrm>
            <a:off x="303350" y="61200"/>
            <a:ext cx="7477800" cy="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50">
                <a:solidFill>
                  <a:schemeClr val="dk1"/>
                </a:solidFill>
              </a:rPr>
              <a:t>JavaScript - Dialog Boxes</a:t>
            </a:r>
            <a:endParaRPr sz="38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13"/>
          <p:cNvSpPr txBox="1">
            <a:spLocks noGrp="1"/>
          </p:cNvSpPr>
          <p:nvPr>
            <p:ph type="ctrTitle"/>
          </p:nvPr>
        </p:nvSpPr>
        <p:spPr>
          <a:xfrm>
            <a:off x="-396875" y="1915050"/>
            <a:ext cx="8520600" cy="13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 and its functions</a:t>
            </a:r>
            <a:endParaRP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114"/>
          <p:cNvSpPr txBox="1">
            <a:spLocks noGrp="1"/>
          </p:cNvSpPr>
          <p:nvPr>
            <p:ph type="ctrTitle"/>
          </p:nvPr>
        </p:nvSpPr>
        <p:spPr>
          <a:xfrm>
            <a:off x="0" y="1642250"/>
            <a:ext cx="8520600" cy="14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Control Flow (if-else) (if-else if-else)</a:t>
            </a:r>
            <a:endParaRPr sz="400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15"/>
          <p:cNvSpPr txBox="1">
            <a:spLocks noGrp="1"/>
          </p:cNvSpPr>
          <p:nvPr>
            <p:ph type="ctrTitle"/>
          </p:nvPr>
        </p:nvSpPr>
        <p:spPr>
          <a:xfrm>
            <a:off x="178100" y="165650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59">
                <a:solidFill>
                  <a:srgbClr val="FFFF00"/>
                </a:solidFill>
              </a:rPr>
              <a:t>Agenda - Class 01 June 2023</a:t>
            </a:r>
            <a:endParaRPr sz="3759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480"/>
          </a:p>
        </p:txBody>
      </p:sp>
      <p:sp>
        <p:nvSpPr>
          <p:cNvPr id="648" name="Google Shape;648;p115"/>
          <p:cNvSpPr txBox="1">
            <a:spLocks noGrp="1"/>
          </p:cNvSpPr>
          <p:nvPr>
            <p:ph type="subTitle" idx="1"/>
          </p:nvPr>
        </p:nvSpPr>
        <p:spPr>
          <a:xfrm>
            <a:off x="461700" y="1459050"/>
            <a:ext cx="8520600" cy="34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Understanding Function</a:t>
            </a:r>
            <a:endParaRPr sz="2100"/>
          </a:p>
          <a:p>
            <a:pPr marL="914400" lvl="1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Purpose</a:t>
            </a:r>
            <a:endParaRPr sz="2100"/>
          </a:p>
          <a:p>
            <a:pPr marL="914400" lvl="1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How to write</a:t>
            </a:r>
            <a:endParaRPr sz="2100"/>
          </a:p>
          <a:p>
            <a:pPr marL="914400" lvl="1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How to call</a:t>
            </a:r>
            <a:endParaRPr sz="2100"/>
          </a:p>
          <a:p>
            <a:pPr marL="914400" lvl="1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How to define</a:t>
            </a:r>
            <a:endParaRPr sz="2100"/>
          </a:p>
          <a:p>
            <a:pPr marL="914400" lvl="1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How to pass arguments and return value.</a:t>
            </a:r>
            <a:endParaRPr sz="21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How Code Executes in Javascript ?</a:t>
            </a:r>
            <a:endParaRPr sz="2100"/>
          </a:p>
          <a:p>
            <a:pPr marL="914400" lvl="1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Memory Phase</a:t>
            </a:r>
            <a:endParaRPr sz="2100"/>
          </a:p>
          <a:p>
            <a:pPr marL="914400" lvl="1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Code execution phase</a:t>
            </a:r>
            <a:endParaRPr sz="2100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16"/>
          <p:cNvSpPr txBox="1">
            <a:spLocks noGrp="1"/>
          </p:cNvSpPr>
          <p:nvPr>
            <p:ph type="subTitle" idx="1"/>
          </p:nvPr>
        </p:nvSpPr>
        <p:spPr>
          <a:xfrm>
            <a:off x="100325" y="804725"/>
            <a:ext cx="8520600" cy="44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●"/>
            </a:pPr>
            <a:r>
              <a:rPr lang="en" sz="1900">
                <a:solidFill>
                  <a:srgbClr val="FFFF0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Reusability:</a:t>
            </a:r>
            <a:r>
              <a:rPr lang="en" sz="15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Functions allow us to write modular and reusable code. Instead of writing the same code multiple times, we can define a function that performs a specific task and call it whenever needed.</a:t>
            </a:r>
            <a:endParaRPr sz="15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●"/>
            </a:pPr>
            <a:r>
              <a:rPr lang="en" sz="1900">
                <a:solidFill>
                  <a:srgbClr val="FFFF0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Code organization:</a:t>
            </a:r>
            <a:r>
              <a:rPr lang="en" sz="15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Functions help in structuring code by breaking it down into logical units. By organizing related code into functions, it becomes easier to locate and update specific functionality.</a:t>
            </a:r>
            <a:endParaRPr sz="15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●"/>
            </a:pPr>
            <a:r>
              <a:rPr lang="en" sz="1900">
                <a:solidFill>
                  <a:srgbClr val="FFFF0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Readability and maintainability:</a:t>
            </a:r>
            <a:r>
              <a:rPr lang="en" sz="15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Functions improve the readability and maintainability of code by breaking it into smaller, self-contained units.</a:t>
            </a:r>
            <a:endParaRPr sz="15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●"/>
            </a:pPr>
            <a:r>
              <a:rPr lang="en" sz="1900">
                <a:solidFill>
                  <a:srgbClr val="FFFF0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Abstraction:</a:t>
            </a:r>
            <a:r>
              <a:rPr lang="en" sz="15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Functions provide a way to abstract complex operations or algorithms into simpler, more manageable units.</a:t>
            </a:r>
            <a:endParaRPr sz="15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4" name="Google Shape;654;p116"/>
          <p:cNvSpPr txBox="1"/>
          <p:nvPr/>
        </p:nvSpPr>
        <p:spPr>
          <a:xfrm>
            <a:off x="303350" y="61200"/>
            <a:ext cx="74778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50">
                <a:solidFill>
                  <a:schemeClr val="dk1"/>
                </a:solidFill>
              </a:rPr>
              <a:t>Purpose of Function, Why We need it</a:t>
            </a:r>
            <a:endParaRPr sz="31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117"/>
          <p:cNvSpPr txBox="1">
            <a:spLocks noGrp="1"/>
          </p:cNvSpPr>
          <p:nvPr>
            <p:ph type="subTitle" idx="1"/>
          </p:nvPr>
        </p:nvSpPr>
        <p:spPr>
          <a:xfrm>
            <a:off x="311700" y="391750"/>
            <a:ext cx="8520600" cy="32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function-name(parameter1 , parameter2,..)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{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// Code to be executed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// Optionally we can return value from function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}</a:t>
            </a:r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18"/>
          <p:cNvSpPr txBox="1">
            <a:spLocks noGrp="1"/>
          </p:cNvSpPr>
          <p:nvPr>
            <p:ph type="ctrTitle"/>
          </p:nvPr>
        </p:nvSpPr>
        <p:spPr>
          <a:xfrm>
            <a:off x="311700" y="-53600"/>
            <a:ext cx="8520600" cy="125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80"/>
              <a:t>Here's an example of a simple JavaScript function that calculates the sum of two numbers:</a:t>
            </a:r>
            <a:endParaRPr sz="2780"/>
          </a:p>
        </p:txBody>
      </p:sp>
      <p:sp>
        <p:nvSpPr>
          <p:cNvPr id="665" name="Google Shape;665;p118"/>
          <p:cNvSpPr txBox="1">
            <a:spLocks noGrp="1"/>
          </p:cNvSpPr>
          <p:nvPr>
            <p:ph type="subTitle" idx="1"/>
          </p:nvPr>
        </p:nvSpPr>
        <p:spPr>
          <a:xfrm>
            <a:off x="311700" y="1438225"/>
            <a:ext cx="8520600" cy="3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44">
                <a:solidFill>
                  <a:srgbClr val="FFFF00"/>
                </a:solidFill>
              </a:rPr>
              <a:t>function calculateSum(a, b) {</a:t>
            </a:r>
            <a:endParaRPr sz="4844"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44">
                <a:solidFill>
                  <a:srgbClr val="FFFF00"/>
                </a:solidFill>
              </a:rPr>
              <a:t>  var sum = a + b;</a:t>
            </a:r>
            <a:endParaRPr sz="4844"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44">
                <a:solidFill>
                  <a:srgbClr val="FFFF00"/>
                </a:solidFill>
              </a:rPr>
              <a:t>  return sum;</a:t>
            </a:r>
            <a:endParaRPr sz="4844"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44">
                <a:solidFill>
                  <a:srgbClr val="FFFF00"/>
                </a:solidFill>
              </a:rPr>
              <a:t>}</a:t>
            </a:r>
            <a:endParaRPr sz="4844"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70"/>
              <a:t>In this example, the </a:t>
            </a:r>
            <a:r>
              <a:rPr lang="en" sz="2670">
                <a:solidFill>
                  <a:srgbClr val="188038"/>
                </a:solidFill>
              </a:rPr>
              <a:t>function is named calculateSum</a:t>
            </a:r>
            <a:r>
              <a:rPr lang="en" sz="2670"/>
              <a:t>, and it takes </a:t>
            </a:r>
            <a:r>
              <a:rPr lang="en" sz="2670">
                <a:solidFill>
                  <a:srgbClr val="FF0000"/>
                </a:solidFill>
              </a:rPr>
              <a:t>two parameters a and b</a:t>
            </a:r>
            <a:r>
              <a:rPr lang="en" sz="2670"/>
              <a:t>. Inside the function, </a:t>
            </a:r>
            <a:r>
              <a:rPr lang="en" sz="2670">
                <a:solidFill>
                  <a:srgbClr val="FF00FF"/>
                </a:solidFill>
              </a:rPr>
              <a:t>the sum of a and b is calculated and stored in the sum variable</a:t>
            </a:r>
            <a:r>
              <a:rPr lang="en" sz="2670"/>
              <a:t>. Finally, </a:t>
            </a:r>
            <a:r>
              <a:rPr lang="en" sz="2670">
                <a:solidFill>
                  <a:schemeClr val="accent5"/>
                </a:solidFill>
              </a:rPr>
              <a:t>the sum value is returned using the return statement.</a:t>
            </a:r>
            <a:endParaRPr sz="267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19"/>
          <p:cNvSpPr txBox="1">
            <a:spLocks noGrp="1"/>
          </p:cNvSpPr>
          <p:nvPr>
            <p:ph type="ctrTitle"/>
          </p:nvPr>
        </p:nvSpPr>
        <p:spPr>
          <a:xfrm>
            <a:off x="311700" y="232450"/>
            <a:ext cx="8520600" cy="11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Now Let’s call the Function</a:t>
            </a:r>
            <a:endParaRPr sz="4800"/>
          </a:p>
        </p:txBody>
      </p:sp>
      <p:sp>
        <p:nvSpPr>
          <p:cNvPr id="671" name="Google Shape;671;p119"/>
          <p:cNvSpPr txBox="1">
            <a:spLocks noGrp="1"/>
          </p:cNvSpPr>
          <p:nvPr>
            <p:ph type="subTitle" idx="1"/>
          </p:nvPr>
        </p:nvSpPr>
        <p:spPr>
          <a:xfrm>
            <a:off x="311700" y="1672075"/>
            <a:ext cx="8520600" cy="27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var result = calculateSum(5, 3);</a:t>
            </a:r>
            <a:endParaRPr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console.log(result); // Output: 8</a:t>
            </a:r>
            <a:endParaRPr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case, </a:t>
            </a:r>
            <a:r>
              <a:rPr lang="en">
                <a:solidFill>
                  <a:srgbClr val="FF0000"/>
                </a:solidFill>
              </a:rPr>
              <a:t>calculateSum(5, 3) is called</a:t>
            </a:r>
            <a:r>
              <a:rPr lang="en"/>
              <a:t>, and t</a:t>
            </a:r>
            <a:r>
              <a:rPr lang="en">
                <a:solidFill>
                  <a:srgbClr val="FF00FF"/>
                </a:solidFill>
              </a:rPr>
              <a:t>he result is assigned to the result variable.</a:t>
            </a:r>
            <a:r>
              <a:rPr lang="en"/>
              <a:t> The console.log statement prints the </a:t>
            </a:r>
            <a:r>
              <a:rPr lang="en">
                <a:solidFill>
                  <a:srgbClr val="188038"/>
                </a:solidFill>
              </a:rPr>
              <a:t>value of result, which is 8</a:t>
            </a:r>
            <a:r>
              <a:rPr lang="en"/>
              <a:t> in this example.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20"/>
          <p:cNvSpPr txBox="1">
            <a:spLocks noGrp="1"/>
          </p:cNvSpPr>
          <p:nvPr>
            <p:ph type="ctrTitle"/>
          </p:nvPr>
        </p:nvSpPr>
        <p:spPr>
          <a:xfrm>
            <a:off x="311700" y="213625"/>
            <a:ext cx="8520600" cy="19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We can pass any number of argument to function.</a:t>
            </a:r>
            <a:endParaRPr sz="4000"/>
          </a:p>
        </p:txBody>
      </p:sp>
      <p:sp>
        <p:nvSpPr>
          <p:cNvPr id="677" name="Google Shape;677;p120"/>
          <p:cNvSpPr txBox="1">
            <a:spLocks noGrp="1"/>
          </p:cNvSpPr>
          <p:nvPr>
            <p:ph type="subTitle" idx="1"/>
          </p:nvPr>
        </p:nvSpPr>
        <p:spPr>
          <a:xfrm>
            <a:off x="311700" y="2685175"/>
            <a:ext cx="8520600" cy="19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4000">
                <a:solidFill>
                  <a:schemeClr val="dk1"/>
                </a:solidFill>
              </a:rPr>
              <a:t>But we should accept as well as parameter in function.</a:t>
            </a:r>
            <a:endParaRPr sz="400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endParaRPr sz="4000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121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8520600" cy="53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35611"/>
              <a:buNone/>
            </a:pPr>
            <a:r>
              <a:rPr lang="en" sz="2780">
                <a:solidFill>
                  <a:srgbClr val="FFFF00"/>
                </a:solidFill>
              </a:rPr>
              <a:t>What are the different thing we can pass to function</a:t>
            </a:r>
            <a:endParaRPr sz="2780">
              <a:solidFill>
                <a:srgbClr val="FFFF00"/>
              </a:solidFill>
            </a:endParaRPr>
          </a:p>
        </p:txBody>
      </p:sp>
      <p:sp>
        <p:nvSpPr>
          <p:cNvPr id="683" name="Google Shape;683;p121"/>
          <p:cNvSpPr txBox="1">
            <a:spLocks noGrp="1"/>
          </p:cNvSpPr>
          <p:nvPr>
            <p:ph type="subTitle" idx="1"/>
          </p:nvPr>
        </p:nvSpPr>
        <p:spPr>
          <a:xfrm>
            <a:off x="178100" y="625475"/>
            <a:ext cx="8874000" cy="40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>
                <a:solidFill>
                  <a:srgbClr val="FF0000"/>
                </a:solidFill>
              </a:rPr>
              <a:t>Primitives: </a:t>
            </a:r>
            <a:r>
              <a:rPr lang="en" sz="1800"/>
              <a:t>You can pass primitive data types such as numbers, strings, booleans, and symbols to a function.</a:t>
            </a:r>
            <a:endParaRPr sz="18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>
                <a:solidFill>
                  <a:srgbClr val="FF00FF"/>
                </a:solidFill>
              </a:rPr>
              <a:t>Objects:</a:t>
            </a:r>
            <a:r>
              <a:rPr lang="en" sz="1800"/>
              <a:t> You can pass objects as arguments to a function. Objects can include arrays, functions, and other objects. </a:t>
            </a:r>
            <a:endParaRPr sz="18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>
                <a:solidFill>
                  <a:srgbClr val="6AA84F"/>
                </a:solidFill>
              </a:rPr>
              <a:t>Arrays: </a:t>
            </a:r>
            <a:r>
              <a:rPr lang="en" sz="1800"/>
              <a:t>You can pass arrays as arguments to a function. Arrays can contain any type of data, including other arrays and objects.</a:t>
            </a:r>
            <a:endParaRPr sz="18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>
                <a:solidFill>
                  <a:schemeClr val="accent5"/>
                </a:solidFill>
              </a:rPr>
              <a:t>Functions: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800" b="1">
                <a:solidFill>
                  <a:schemeClr val="dk1"/>
                </a:solidFill>
              </a:rPr>
              <a:t>In JavaScript, functions are treated as first-class citizens, which means you can pass functions as arguments to other functions. This is known as "function as an argument" or "callback" concept. </a:t>
            </a:r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Internet ?</a:t>
            </a:r>
            <a:endParaRPr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22"/>
          <p:cNvSpPr txBox="1">
            <a:spLocks noGrp="1"/>
          </p:cNvSpPr>
          <p:nvPr>
            <p:ph type="ctrTitle"/>
          </p:nvPr>
        </p:nvSpPr>
        <p:spPr>
          <a:xfrm>
            <a:off x="-211550" y="1959150"/>
            <a:ext cx="8520600" cy="12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Let’s Make a function for All</a:t>
            </a:r>
            <a:endParaRPr sz="4900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123"/>
          <p:cNvSpPr txBox="1">
            <a:spLocks noGrp="1"/>
          </p:cNvSpPr>
          <p:nvPr>
            <p:ph type="ctrTitle"/>
          </p:nvPr>
        </p:nvSpPr>
        <p:spPr>
          <a:xfrm>
            <a:off x="233775" y="469700"/>
            <a:ext cx="8520600" cy="12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How Code Executes in JavaScript</a:t>
            </a:r>
            <a:endParaRPr sz="4200"/>
          </a:p>
        </p:txBody>
      </p:sp>
      <p:sp>
        <p:nvSpPr>
          <p:cNvPr id="694" name="Google Shape;694;p123"/>
          <p:cNvSpPr txBox="1"/>
          <p:nvPr/>
        </p:nvSpPr>
        <p:spPr>
          <a:xfrm>
            <a:off x="435225" y="2228725"/>
            <a:ext cx="74481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In JavaScript, code execution follows a </a:t>
            </a:r>
            <a:r>
              <a:rPr lang="en" sz="2500">
                <a:solidFill>
                  <a:srgbClr val="FFFF00"/>
                </a:solidFill>
              </a:rPr>
              <a:t>specific</a:t>
            </a:r>
            <a:r>
              <a:rPr lang="en" sz="2500">
                <a:solidFill>
                  <a:schemeClr val="dk1"/>
                </a:solidFill>
              </a:rPr>
              <a:t> </a:t>
            </a:r>
            <a:r>
              <a:rPr lang="en" sz="2500">
                <a:solidFill>
                  <a:srgbClr val="FFFF00"/>
                </a:solidFill>
              </a:rPr>
              <a:t>sequence of steps</a:t>
            </a:r>
            <a:r>
              <a:rPr lang="en" sz="2500">
                <a:solidFill>
                  <a:schemeClr val="dk1"/>
                </a:solidFill>
              </a:rPr>
              <a:t>. Let's discuss the general flow of code execution and the </a:t>
            </a:r>
            <a:r>
              <a:rPr lang="en" sz="2500">
                <a:solidFill>
                  <a:srgbClr val="FFFF00"/>
                </a:solidFill>
              </a:rPr>
              <a:t>concepts of memory and code execution phases.</a:t>
            </a:r>
            <a:endParaRPr sz="25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24"/>
          <p:cNvSpPr txBox="1">
            <a:spLocks noGrp="1"/>
          </p:cNvSpPr>
          <p:nvPr>
            <p:ph type="ctrTitle"/>
          </p:nvPr>
        </p:nvSpPr>
        <p:spPr>
          <a:xfrm>
            <a:off x="144700" y="213625"/>
            <a:ext cx="85206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Phase - Parsing</a:t>
            </a:r>
            <a:endParaRPr/>
          </a:p>
        </p:txBody>
      </p:sp>
      <p:sp>
        <p:nvSpPr>
          <p:cNvPr id="700" name="Google Shape;700;p124"/>
          <p:cNvSpPr txBox="1">
            <a:spLocks noGrp="1"/>
          </p:cNvSpPr>
          <p:nvPr>
            <p:ph type="subTitle" idx="1"/>
          </p:nvPr>
        </p:nvSpPr>
        <p:spPr>
          <a:xfrm>
            <a:off x="311700" y="1204475"/>
            <a:ext cx="8520600" cy="36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62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40"/>
              <a:buAutoNum type="arabicPeriod"/>
            </a:pPr>
            <a:r>
              <a:rPr lang="en" sz="2640"/>
              <a:t>When a JavaScript program is run, the first phase is parsing. </a:t>
            </a:r>
            <a:endParaRPr sz="26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40"/>
          </a:p>
          <a:p>
            <a:pPr marL="457200" lvl="0" indent="-3962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40"/>
              <a:buAutoNum type="arabicPeriod"/>
            </a:pPr>
            <a:r>
              <a:rPr lang="en" sz="2640"/>
              <a:t>The JavaScript engine reads the entire script and analyzes its syntax to create the Abstract Syntax Tree (AST). </a:t>
            </a:r>
            <a:endParaRPr sz="26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40"/>
          </a:p>
          <a:p>
            <a:pPr marL="457200" lvl="0" indent="-3962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40"/>
              <a:buAutoNum type="arabicPeriod"/>
            </a:pPr>
            <a:r>
              <a:rPr lang="en" sz="2640"/>
              <a:t>This process identifies the structure and grammar of the code.</a:t>
            </a:r>
            <a:endParaRPr sz="2640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125"/>
          <p:cNvSpPr txBox="1">
            <a:spLocks noGrp="1"/>
          </p:cNvSpPr>
          <p:nvPr>
            <p:ph type="ctrTitle"/>
          </p:nvPr>
        </p:nvSpPr>
        <p:spPr>
          <a:xfrm>
            <a:off x="144700" y="213625"/>
            <a:ext cx="85206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Second Phase - Memory Allocation</a:t>
            </a:r>
            <a:endParaRPr sz="4080"/>
          </a:p>
        </p:txBody>
      </p:sp>
      <p:sp>
        <p:nvSpPr>
          <p:cNvPr id="706" name="Google Shape;706;p125"/>
          <p:cNvSpPr txBox="1">
            <a:spLocks noGrp="1"/>
          </p:cNvSpPr>
          <p:nvPr>
            <p:ph type="subTitle" idx="1"/>
          </p:nvPr>
        </p:nvSpPr>
        <p:spPr>
          <a:xfrm>
            <a:off x="311700" y="1491600"/>
            <a:ext cx="8520600" cy="36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62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40"/>
              <a:buAutoNum type="arabicPeriod"/>
            </a:pPr>
            <a:r>
              <a:rPr lang="en" sz="2640"/>
              <a:t>Very Important Phase.</a:t>
            </a:r>
            <a:endParaRPr sz="26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40"/>
          </a:p>
          <a:p>
            <a:pPr marL="457200" lvl="0" indent="-3962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40"/>
              <a:buAutoNum type="arabicPeriod"/>
            </a:pPr>
            <a:r>
              <a:rPr lang="en" sz="2640"/>
              <a:t>The JavaScript engine allocates memory for variables, functions, and other resources used by the program.</a:t>
            </a:r>
            <a:endParaRPr sz="264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40"/>
          </a:p>
          <a:p>
            <a:pPr marL="457200" lvl="0" indent="-3962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40"/>
              <a:buAutoNum type="arabicPeriod"/>
            </a:pPr>
            <a:r>
              <a:rPr lang="en" sz="2640"/>
              <a:t>It creates a global execution context that represents the global scope.</a:t>
            </a:r>
            <a:endParaRPr sz="2640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126"/>
          <p:cNvSpPr txBox="1">
            <a:spLocks noGrp="1"/>
          </p:cNvSpPr>
          <p:nvPr>
            <p:ph type="ctrTitle"/>
          </p:nvPr>
        </p:nvSpPr>
        <p:spPr>
          <a:xfrm>
            <a:off x="144700" y="213625"/>
            <a:ext cx="85206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Third Phase - Code Execution</a:t>
            </a:r>
            <a:endParaRPr sz="4080"/>
          </a:p>
        </p:txBody>
      </p:sp>
      <p:sp>
        <p:nvSpPr>
          <p:cNvPr id="712" name="Google Shape;712;p126"/>
          <p:cNvSpPr txBox="1">
            <a:spLocks noGrp="1"/>
          </p:cNvSpPr>
          <p:nvPr>
            <p:ph type="subTitle" idx="1"/>
          </p:nvPr>
        </p:nvSpPr>
        <p:spPr>
          <a:xfrm>
            <a:off x="311700" y="1491600"/>
            <a:ext cx="8520600" cy="36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62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40"/>
              <a:buAutoNum type="arabicPeriod"/>
            </a:pPr>
            <a:r>
              <a:rPr lang="en" sz="2640"/>
              <a:t>Code Execution: JavaScript code is executed in a single-threaded manner.</a:t>
            </a:r>
            <a:endParaRPr sz="26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40"/>
          </a:p>
          <a:p>
            <a:pPr marL="457200" lvl="0" indent="-3962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40"/>
              <a:buAutoNum type="arabicPeriod"/>
            </a:pPr>
            <a:r>
              <a:rPr lang="en" sz="2640"/>
              <a:t>Meaning that only one piece of code is executed at a time. </a:t>
            </a:r>
            <a:endParaRPr sz="26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40"/>
          </a:p>
          <a:p>
            <a:pPr marL="457200" lvl="0" indent="-3962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40"/>
              <a:buAutoNum type="arabicPeriod"/>
            </a:pPr>
            <a:r>
              <a:rPr lang="en" sz="2640"/>
              <a:t>The execution starts from the global execution context and proceeds line by line, following the order of statements.</a:t>
            </a:r>
            <a:endParaRPr sz="2640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27"/>
          <p:cNvSpPr txBox="1">
            <a:spLocks noGrp="1"/>
          </p:cNvSpPr>
          <p:nvPr>
            <p:ph type="ctrTitle"/>
          </p:nvPr>
        </p:nvSpPr>
        <p:spPr>
          <a:xfrm>
            <a:off x="144700" y="213625"/>
            <a:ext cx="85206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Fourth Phase - Execution Stack</a:t>
            </a:r>
            <a:endParaRPr sz="4080"/>
          </a:p>
        </p:txBody>
      </p:sp>
      <p:sp>
        <p:nvSpPr>
          <p:cNvPr id="718" name="Google Shape;718;p127"/>
          <p:cNvSpPr txBox="1">
            <a:spLocks noGrp="1"/>
          </p:cNvSpPr>
          <p:nvPr>
            <p:ph type="subTitle" idx="1"/>
          </p:nvPr>
        </p:nvSpPr>
        <p:spPr>
          <a:xfrm>
            <a:off x="311700" y="1491600"/>
            <a:ext cx="8520600" cy="36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5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40"/>
              <a:buAutoNum type="arabicPeriod"/>
            </a:pPr>
            <a:r>
              <a:rPr lang="en" sz="2440"/>
              <a:t>JavaScript uses a data structure called the execution stack, also known as the call stack.</a:t>
            </a:r>
            <a:endParaRPr sz="24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40"/>
          </a:p>
          <a:p>
            <a:pPr marL="457200" lvl="0" indent="-3835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40"/>
              <a:buAutoNum type="arabicPeriod"/>
            </a:pPr>
            <a:r>
              <a:rPr lang="en" sz="2440"/>
              <a:t>To keep track of the execution order. Whenever a function is called, a new execution context is created and pushed onto the stack. </a:t>
            </a:r>
            <a:endParaRPr sz="24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40"/>
          </a:p>
          <a:p>
            <a:pPr marL="457200" lvl="0" indent="-3835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40"/>
              <a:buAutoNum type="arabicPeriod"/>
            </a:pPr>
            <a:r>
              <a:rPr lang="en" sz="2440"/>
              <a:t>When a function completes its execution, its execution context is popped off the stack, and control returns to the calling context.</a:t>
            </a:r>
            <a:endParaRPr sz="2440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28"/>
          <p:cNvSpPr txBox="1">
            <a:spLocks noGrp="1"/>
          </p:cNvSpPr>
          <p:nvPr>
            <p:ph type="ctrTitle"/>
          </p:nvPr>
        </p:nvSpPr>
        <p:spPr>
          <a:xfrm>
            <a:off x="144700" y="213625"/>
            <a:ext cx="85206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Fifth  Phase - Garbage Collection</a:t>
            </a:r>
            <a:endParaRPr sz="4080"/>
          </a:p>
        </p:txBody>
      </p:sp>
      <p:sp>
        <p:nvSpPr>
          <p:cNvPr id="724" name="Google Shape;724;p128"/>
          <p:cNvSpPr txBox="1">
            <a:spLocks noGrp="1"/>
          </p:cNvSpPr>
          <p:nvPr>
            <p:ph type="subTitle" idx="1"/>
          </p:nvPr>
        </p:nvSpPr>
        <p:spPr>
          <a:xfrm>
            <a:off x="311700" y="1491600"/>
            <a:ext cx="8520600" cy="36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35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40"/>
              <a:buAutoNum type="arabicPeriod"/>
            </a:pPr>
            <a:r>
              <a:rPr lang="en" sz="2440"/>
              <a:t>JavaScript uses automatic memory management known as garbage collection. </a:t>
            </a:r>
            <a:endParaRPr sz="24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40"/>
          </a:p>
          <a:p>
            <a:pPr marL="457200" lvl="0" indent="-3835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40"/>
              <a:buAutoNum type="arabicPeriod"/>
            </a:pPr>
            <a:r>
              <a:rPr lang="en" sz="2440"/>
              <a:t>It periodically checks for variables, objects, and other resources that are no longer referenced by the program and frees up memory occupied by them.</a:t>
            </a:r>
            <a:endParaRPr sz="2440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129"/>
          <p:cNvSpPr txBox="1">
            <a:spLocks noGrp="1"/>
          </p:cNvSpPr>
          <p:nvPr>
            <p:ph type="ctrTitle"/>
          </p:nvPr>
        </p:nvSpPr>
        <p:spPr>
          <a:xfrm>
            <a:off x="178100" y="165650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59">
                <a:solidFill>
                  <a:srgbClr val="FFFF00"/>
                </a:solidFill>
              </a:rPr>
              <a:t>Agenda - For Today</a:t>
            </a:r>
            <a:endParaRPr sz="3759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480"/>
          </a:p>
        </p:txBody>
      </p:sp>
      <p:sp>
        <p:nvSpPr>
          <p:cNvPr id="730" name="Google Shape;730;p129"/>
          <p:cNvSpPr txBox="1">
            <a:spLocks noGrp="1"/>
          </p:cNvSpPr>
          <p:nvPr>
            <p:ph type="subTitle" idx="1"/>
          </p:nvPr>
        </p:nvSpPr>
        <p:spPr>
          <a:xfrm>
            <a:off x="461700" y="1459050"/>
            <a:ext cx="8520600" cy="34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Understanding Scoping</a:t>
            </a:r>
            <a:endParaRPr sz="21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Understanding let, var, const</a:t>
            </a:r>
            <a:endParaRPr sz="21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Understanding Second and Third Phase</a:t>
            </a:r>
            <a:endParaRPr sz="21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Block &amp; Lexical Scope</a:t>
            </a:r>
            <a:endParaRPr sz="21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Understanding Hoisting</a:t>
            </a:r>
            <a:endParaRPr sz="2100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30"/>
          <p:cNvSpPr txBox="1">
            <a:spLocks noGrp="1"/>
          </p:cNvSpPr>
          <p:nvPr>
            <p:ph type="ctrTitle"/>
          </p:nvPr>
        </p:nvSpPr>
        <p:spPr>
          <a:xfrm>
            <a:off x="209750" y="87475"/>
            <a:ext cx="8520600" cy="7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What is Scoping ?</a:t>
            </a:r>
            <a:endParaRPr sz="4600"/>
          </a:p>
        </p:txBody>
      </p:sp>
      <p:sp>
        <p:nvSpPr>
          <p:cNvPr id="736" name="Google Shape;736;p130"/>
          <p:cNvSpPr txBox="1">
            <a:spLocks noGrp="1"/>
          </p:cNvSpPr>
          <p:nvPr>
            <p:ph type="subTitle" idx="1"/>
          </p:nvPr>
        </p:nvSpPr>
        <p:spPr>
          <a:xfrm>
            <a:off x="55100" y="999150"/>
            <a:ext cx="9088800" cy="37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Scoping in JavaScript refers to the </a:t>
            </a:r>
            <a:r>
              <a:rPr lang="en" sz="2300">
                <a:solidFill>
                  <a:srgbClr val="00FFFF"/>
                </a:solidFill>
              </a:rPr>
              <a:t>visibility and accessibility of variables, functions, and objects</a:t>
            </a:r>
            <a:r>
              <a:rPr lang="en" sz="2300"/>
              <a:t> within different parts of your code. 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JavaScript has </a:t>
            </a:r>
            <a:r>
              <a:rPr lang="en" sz="2300">
                <a:solidFill>
                  <a:srgbClr val="FF9900"/>
                </a:solidFill>
              </a:rPr>
              <a:t>two main types of scope</a:t>
            </a:r>
            <a:r>
              <a:rPr lang="en" sz="2300"/>
              <a:t>:</a:t>
            </a:r>
            <a:endParaRPr sz="2300"/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900"/>
              <a:buChar char="○"/>
            </a:pPr>
            <a:r>
              <a:rPr lang="en" sz="1900">
                <a:solidFill>
                  <a:srgbClr val="FFFF00"/>
                </a:solidFill>
              </a:rPr>
              <a:t>Global Scope ( Memory Manager and Code Execution Manager )</a:t>
            </a:r>
            <a:endParaRPr sz="1900">
              <a:solidFill>
                <a:srgbClr val="FFFF00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900"/>
              <a:buChar char="○"/>
            </a:pPr>
            <a:r>
              <a:rPr lang="en" sz="1900">
                <a:solidFill>
                  <a:srgbClr val="FFFF00"/>
                </a:solidFill>
              </a:rPr>
              <a:t>Functional Scope ( Memory Manager and Code Execution Manager )</a:t>
            </a:r>
            <a:endParaRPr sz="1900"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31"/>
          <p:cNvSpPr txBox="1">
            <a:spLocks noGrp="1"/>
          </p:cNvSpPr>
          <p:nvPr>
            <p:ph type="ctrTitle"/>
          </p:nvPr>
        </p:nvSpPr>
        <p:spPr>
          <a:xfrm>
            <a:off x="209750" y="87475"/>
            <a:ext cx="8520600" cy="7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40"/>
              <a:t>Global, Functional or Local Scope</a:t>
            </a:r>
            <a:endParaRPr sz="3840"/>
          </a:p>
        </p:txBody>
      </p:sp>
      <p:sp>
        <p:nvSpPr>
          <p:cNvPr id="742" name="Google Shape;742;p131"/>
          <p:cNvSpPr txBox="1">
            <a:spLocks noGrp="1"/>
          </p:cNvSpPr>
          <p:nvPr>
            <p:ph type="subTitle" idx="1"/>
          </p:nvPr>
        </p:nvSpPr>
        <p:spPr>
          <a:xfrm>
            <a:off x="311700" y="999150"/>
            <a:ext cx="8520600" cy="37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900"/>
              <a:buChar char="○"/>
            </a:pPr>
            <a:r>
              <a:rPr lang="en" sz="2000">
                <a:solidFill>
                  <a:srgbClr val="FF0000"/>
                </a:solidFill>
              </a:rPr>
              <a:t>Global Scope:</a:t>
            </a:r>
            <a:r>
              <a:rPr lang="en" sz="2000">
                <a:solidFill>
                  <a:srgbClr val="FFFF00"/>
                </a:solidFill>
              </a:rPr>
              <a:t> Variables or function declared outside of any function or block have global scope. They are accessible from anywhere in your code, including other functions and blocks.</a:t>
            </a:r>
            <a:endParaRPr sz="2000">
              <a:solidFill>
                <a:srgbClr val="FFFF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00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000"/>
              <a:buChar char="○"/>
            </a:pPr>
            <a:r>
              <a:rPr lang="en" sz="2000">
                <a:solidFill>
                  <a:srgbClr val="FF0000"/>
                </a:solidFill>
              </a:rPr>
              <a:t>Local Scope or functional Scope:</a:t>
            </a:r>
            <a:r>
              <a:rPr lang="en" sz="2000">
                <a:solidFill>
                  <a:srgbClr val="00FFFF"/>
                </a:solidFill>
              </a:rPr>
              <a:t> Variables declared inside a function or block have local scope. They are only accessible within that specific function or block and not accessible outside of it.</a:t>
            </a:r>
            <a:endParaRPr sz="2000">
              <a:solidFill>
                <a:srgbClr val="00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>
            <a:spLocks noGrp="1"/>
          </p:cNvSpPr>
          <p:nvPr>
            <p:ph type="ctrTitle"/>
          </p:nvPr>
        </p:nvSpPr>
        <p:spPr>
          <a:xfrm>
            <a:off x="0" y="83100"/>
            <a:ext cx="9144000" cy="9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80">
                <a:solidFill>
                  <a:schemeClr val="accent6"/>
                </a:solidFill>
              </a:rPr>
              <a:t>Web Browser and Its power ?</a:t>
            </a:r>
            <a:endParaRPr sz="5080">
              <a:solidFill>
                <a:schemeClr val="accent6"/>
              </a:solidFill>
            </a:endParaRPr>
          </a:p>
        </p:txBody>
      </p:sp>
      <p:pic>
        <p:nvPicPr>
          <p:cNvPr id="116" name="Google Shape;1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25" y="1275925"/>
            <a:ext cx="8006125" cy="359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32"/>
          <p:cNvSpPr txBox="1">
            <a:spLocks noGrp="1"/>
          </p:cNvSpPr>
          <p:nvPr>
            <p:ph type="ctrTitle"/>
          </p:nvPr>
        </p:nvSpPr>
        <p:spPr>
          <a:xfrm>
            <a:off x="-48175" y="213625"/>
            <a:ext cx="85206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Let’s understand Var</a:t>
            </a:r>
            <a:endParaRPr sz="4080"/>
          </a:p>
        </p:txBody>
      </p:sp>
      <p:sp>
        <p:nvSpPr>
          <p:cNvPr id="748" name="Google Shape;748;p132"/>
          <p:cNvSpPr txBox="1">
            <a:spLocks noGrp="1"/>
          </p:cNvSpPr>
          <p:nvPr>
            <p:ph type="subTitle" idx="1"/>
          </p:nvPr>
        </p:nvSpPr>
        <p:spPr>
          <a:xfrm>
            <a:off x="311700" y="1491600"/>
            <a:ext cx="8520600" cy="36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In JavaScript, </a:t>
            </a:r>
            <a:r>
              <a:rPr lang="en" sz="1940">
                <a:solidFill>
                  <a:srgbClr val="9CDCFE"/>
                </a:solidFill>
              </a:rPr>
              <a:t>var, let, and const </a:t>
            </a:r>
            <a:r>
              <a:rPr lang="en" sz="1940">
                <a:solidFill>
                  <a:srgbClr val="FFFF00"/>
                </a:solidFill>
              </a:rPr>
              <a:t>are used to declare variables</a:t>
            </a:r>
            <a:r>
              <a:rPr lang="en" sz="1940"/>
              <a:t>, but they have some </a:t>
            </a:r>
            <a:r>
              <a:rPr lang="en" sz="1940">
                <a:solidFill>
                  <a:srgbClr val="FF0000"/>
                </a:solidFill>
              </a:rPr>
              <a:t>differences in terms of scope</a:t>
            </a:r>
            <a:r>
              <a:rPr lang="en" sz="1940"/>
              <a:t> and behavior.</a:t>
            </a:r>
            <a:endParaRPr sz="19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40"/>
          </a:p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var: </a:t>
            </a:r>
            <a:r>
              <a:rPr lang="en" sz="1940">
                <a:solidFill>
                  <a:srgbClr val="FF00FF"/>
                </a:solidFill>
              </a:rPr>
              <a:t>It is the oldest way to declare variables in JavaScript. </a:t>
            </a:r>
            <a:endParaRPr sz="1940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40"/>
          </a:p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Variables declared with var are </a:t>
            </a:r>
            <a:r>
              <a:rPr lang="en" sz="1940">
                <a:solidFill>
                  <a:srgbClr val="FFFF00"/>
                </a:solidFill>
              </a:rPr>
              <a:t>function-scoped or globally scoped.</a:t>
            </a:r>
            <a:endParaRPr sz="1940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40"/>
              <a:t> </a:t>
            </a:r>
            <a:endParaRPr sz="1940"/>
          </a:p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This means that a variable declared with var inside a function is </a:t>
            </a:r>
            <a:r>
              <a:rPr lang="en" sz="1940">
                <a:solidFill>
                  <a:srgbClr val="FFFF00"/>
                </a:solidFill>
              </a:rPr>
              <a:t>accessible only within that function</a:t>
            </a:r>
            <a:r>
              <a:rPr lang="en" sz="1940"/>
              <a:t>.</a:t>
            </a:r>
            <a:endParaRPr sz="19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40"/>
          </a:p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while a variable declared with var outside of any function is accessible </a:t>
            </a:r>
            <a:r>
              <a:rPr lang="en" sz="1940">
                <a:solidFill>
                  <a:srgbClr val="FFFF00"/>
                </a:solidFill>
              </a:rPr>
              <a:t>throughout the entire program.</a:t>
            </a:r>
            <a:endParaRPr sz="194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33"/>
          <p:cNvSpPr txBox="1">
            <a:spLocks noGrp="1"/>
          </p:cNvSpPr>
          <p:nvPr>
            <p:ph type="ctrTitle"/>
          </p:nvPr>
        </p:nvSpPr>
        <p:spPr>
          <a:xfrm>
            <a:off x="144700" y="213625"/>
            <a:ext cx="85206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Let’s understand Let</a:t>
            </a:r>
            <a:endParaRPr sz="4080"/>
          </a:p>
        </p:txBody>
      </p:sp>
      <p:sp>
        <p:nvSpPr>
          <p:cNvPr id="754" name="Google Shape;754;p133"/>
          <p:cNvSpPr txBox="1">
            <a:spLocks noGrp="1"/>
          </p:cNvSpPr>
          <p:nvPr>
            <p:ph type="subTitle" idx="1"/>
          </p:nvPr>
        </p:nvSpPr>
        <p:spPr>
          <a:xfrm>
            <a:off x="311700" y="1491600"/>
            <a:ext cx="8520600" cy="36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let: Introduced in </a:t>
            </a:r>
            <a:r>
              <a:rPr lang="en" sz="1940">
                <a:solidFill>
                  <a:srgbClr val="FFFF00"/>
                </a:solidFill>
              </a:rPr>
              <a:t>ECMAScript 6 (ES6).</a:t>
            </a:r>
            <a:endParaRPr sz="1940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40"/>
          </a:p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let allows </a:t>
            </a:r>
            <a:r>
              <a:rPr lang="en" sz="1940">
                <a:solidFill>
                  <a:srgbClr val="FFFF00"/>
                </a:solidFill>
              </a:rPr>
              <a:t>block-scoping of variables</a:t>
            </a:r>
            <a:r>
              <a:rPr lang="en" sz="1940"/>
              <a:t>.</a:t>
            </a:r>
            <a:endParaRPr sz="19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40"/>
          </a:p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Variables declared with let are limited in scope to the block (</a:t>
            </a:r>
            <a:r>
              <a:rPr lang="en" sz="1940">
                <a:solidFill>
                  <a:srgbClr val="FFFF00"/>
                </a:solidFill>
              </a:rPr>
              <a:t>enclosed within curly braces</a:t>
            </a:r>
            <a:r>
              <a:rPr lang="en" sz="1940"/>
              <a:t>) in which they are defined.</a:t>
            </a:r>
            <a:endParaRPr sz="1940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34"/>
          <p:cNvSpPr txBox="1">
            <a:spLocks noGrp="1"/>
          </p:cNvSpPr>
          <p:nvPr>
            <p:ph type="ctrTitle"/>
          </p:nvPr>
        </p:nvSpPr>
        <p:spPr>
          <a:xfrm>
            <a:off x="144700" y="213625"/>
            <a:ext cx="85206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Let’s understand Const</a:t>
            </a:r>
            <a:endParaRPr sz="4080"/>
          </a:p>
        </p:txBody>
      </p:sp>
      <p:sp>
        <p:nvSpPr>
          <p:cNvPr id="760" name="Google Shape;760;p134"/>
          <p:cNvSpPr txBox="1">
            <a:spLocks noGrp="1"/>
          </p:cNvSpPr>
          <p:nvPr>
            <p:ph type="subTitle" idx="1"/>
          </p:nvPr>
        </p:nvSpPr>
        <p:spPr>
          <a:xfrm>
            <a:off x="311700" y="1491600"/>
            <a:ext cx="8520600" cy="36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const: Also introduced in </a:t>
            </a:r>
            <a:r>
              <a:rPr lang="en" sz="1940">
                <a:solidFill>
                  <a:srgbClr val="FFFF00"/>
                </a:solidFill>
              </a:rPr>
              <a:t>ES6</a:t>
            </a:r>
            <a:r>
              <a:rPr lang="en" sz="1940"/>
              <a:t>.</a:t>
            </a:r>
            <a:endParaRPr sz="19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40"/>
          </a:p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const is used to declare variables that are</a:t>
            </a:r>
            <a:r>
              <a:rPr lang="en" sz="1940">
                <a:solidFill>
                  <a:srgbClr val="FFFF00"/>
                </a:solidFill>
              </a:rPr>
              <a:t> block-scoped but with a value that cannot be reassigned</a:t>
            </a:r>
            <a:r>
              <a:rPr lang="en" sz="1940"/>
              <a:t>. </a:t>
            </a:r>
            <a:endParaRPr sz="194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40"/>
          </a:p>
          <a:p>
            <a:pPr marL="457200" lvl="0" indent="-35179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40"/>
              <a:buAutoNum type="arabicPeriod"/>
            </a:pPr>
            <a:r>
              <a:rPr lang="en" sz="1940"/>
              <a:t>The variable must be assigned a value </a:t>
            </a:r>
            <a:r>
              <a:rPr lang="en" sz="1940">
                <a:solidFill>
                  <a:srgbClr val="FFFF00"/>
                </a:solidFill>
              </a:rPr>
              <a:t>at the time of declaration</a:t>
            </a:r>
            <a:r>
              <a:rPr lang="en" sz="1940"/>
              <a:t>, and once assigned, its </a:t>
            </a:r>
            <a:r>
              <a:rPr lang="en" sz="1940">
                <a:solidFill>
                  <a:srgbClr val="FFFF00"/>
                </a:solidFill>
              </a:rPr>
              <a:t>value cannot be changed</a:t>
            </a:r>
            <a:r>
              <a:rPr lang="en" sz="1940"/>
              <a:t>.</a:t>
            </a:r>
            <a:endParaRPr sz="1940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35"/>
          <p:cNvSpPr txBox="1">
            <a:spLocks noGrp="1"/>
          </p:cNvSpPr>
          <p:nvPr>
            <p:ph type="ctrTitle"/>
          </p:nvPr>
        </p:nvSpPr>
        <p:spPr>
          <a:xfrm>
            <a:off x="402325" y="87475"/>
            <a:ext cx="8520600" cy="84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Phase</a:t>
            </a:r>
            <a:endParaRPr/>
          </a:p>
        </p:txBody>
      </p:sp>
      <p:sp>
        <p:nvSpPr>
          <p:cNvPr id="766" name="Google Shape;766;p135"/>
          <p:cNvSpPr txBox="1">
            <a:spLocks noGrp="1"/>
          </p:cNvSpPr>
          <p:nvPr>
            <p:ph type="subTitle" idx="1"/>
          </p:nvPr>
        </p:nvSpPr>
        <p:spPr>
          <a:xfrm>
            <a:off x="311700" y="1067125"/>
            <a:ext cx="8741400" cy="3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040"/>
              <a:t>In this Phase, JavaScript engine allocates memory for variables, functions, and other resources used by the program.</a:t>
            </a:r>
            <a:r>
              <a:rPr lang="en" sz="2200"/>
              <a:t> 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During this phase, Engine only check or search for let, var, const and function keyword and assigned memory to them.</a:t>
            </a:r>
            <a:endParaRPr sz="2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All variables will be assigned undefined as a value during this phase.</a:t>
            </a:r>
            <a:endParaRPr sz="2200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36"/>
          <p:cNvSpPr txBox="1">
            <a:spLocks noGrp="1"/>
          </p:cNvSpPr>
          <p:nvPr>
            <p:ph type="ctrTitle"/>
          </p:nvPr>
        </p:nvSpPr>
        <p:spPr>
          <a:xfrm>
            <a:off x="402325" y="87475"/>
            <a:ext cx="8520600" cy="84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Execution Phase</a:t>
            </a:r>
            <a:endParaRPr/>
          </a:p>
        </p:txBody>
      </p:sp>
      <p:sp>
        <p:nvSpPr>
          <p:cNvPr id="772" name="Google Shape;772;p136"/>
          <p:cNvSpPr txBox="1">
            <a:spLocks noGrp="1"/>
          </p:cNvSpPr>
          <p:nvPr>
            <p:ph type="subTitle" idx="1"/>
          </p:nvPr>
        </p:nvSpPr>
        <p:spPr>
          <a:xfrm>
            <a:off x="311700" y="1067125"/>
            <a:ext cx="8741400" cy="3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Now Check the </a:t>
            </a:r>
            <a:r>
              <a:rPr lang="en" sz="2400">
                <a:solidFill>
                  <a:srgbClr val="FF0000"/>
                </a:solidFill>
              </a:rPr>
              <a:t>Fourth Phase - Execution Stack</a:t>
            </a:r>
            <a:endParaRPr sz="2400">
              <a:solidFill>
                <a:srgbClr val="FF00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3540" algn="l" rtl="0">
              <a:spcBef>
                <a:spcPts val="0"/>
              </a:spcBef>
              <a:spcAft>
                <a:spcPts val="0"/>
              </a:spcAft>
              <a:buSzPts val="2440"/>
              <a:buChar char="●"/>
            </a:pPr>
            <a:r>
              <a:rPr lang="en" sz="2440"/>
              <a:t>In this Phase, JavaScript engine </a:t>
            </a:r>
            <a:r>
              <a:rPr lang="en" sz="2440">
                <a:solidFill>
                  <a:srgbClr val="FFFF00"/>
                </a:solidFill>
              </a:rPr>
              <a:t>actually execute the code</a:t>
            </a:r>
            <a:r>
              <a:rPr lang="en" sz="2440"/>
              <a:t> line by line.</a:t>
            </a:r>
            <a:endParaRPr sz="244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40"/>
          </a:p>
          <a:p>
            <a:pPr marL="457200" lvl="0" indent="-383540" algn="l" rtl="0">
              <a:spcBef>
                <a:spcPts val="0"/>
              </a:spcBef>
              <a:spcAft>
                <a:spcPts val="0"/>
              </a:spcAft>
              <a:buSzPts val="2440"/>
              <a:buChar char="●"/>
            </a:pPr>
            <a:r>
              <a:rPr lang="en" sz="2440"/>
              <a:t>Now when it reassigned same variables with value (</a:t>
            </a:r>
            <a:r>
              <a:rPr lang="en" sz="2440">
                <a:solidFill>
                  <a:srgbClr val="FFFF00"/>
                </a:solidFill>
              </a:rPr>
              <a:t>which was undefined in memory phase</a:t>
            </a:r>
            <a:r>
              <a:rPr lang="en" sz="2440"/>
              <a:t>).</a:t>
            </a:r>
            <a:endParaRPr sz="1740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7" name="Google Shape;777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138"/>
          <p:cNvSpPr txBox="1">
            <a:spLocks noGrp="1"/>
          </p:cNvSpPr>
          <p:nvPr>
            <p:ph type="ctrTitle"/>
          </p:nvPr>
        </p:nvSpPr>
        <p:spPr>
          <a:xfrm>
            <a:off x="178100" y="611450"/>
            <a:ext cx="8520600" cy="10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26329"/>
              <a:buNone/>
            </a:pPr>
            <a:r>
              <a:rPr lang="en" sz="3759">
                <a:solidFill>
                  <a:srgbClr val="FFFF00"/>
                </a:solidFill>
              </a:rPr>
              <a:t>Agenda - Class 05 June 2023</a:t>
            </a:r>
            <a:endParaRPr sz="3759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endParaRPr sz="4480"/>
          </a:p>
        </p:txBody>
      </p:sp>
      <p:sp>
        <p:nvSpPr>
          <p:cNvPr id="783" name="Google Shape;783;p138"/>
          <p:cNvSpPr txBox="1">
            <a:spLocks noGrp="1"/>
          </p:cNvSpPr>
          <p:nvPr>
            <p:ph type="subTitle" idx="1"/>
          </p:nvPr>
        </p:nvSpPr>
        <p:spPr>
          <a:xfrm>
            <a:off x="232750" y="1750675"/>
            <a:ext cx="8520600" cy="20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lang="en" sz="2100">
                <a:solidFill>
                  <a:srgbClr val="00FF00"/>
                </a:solidFill>
              </a:rPr>
              <a:t>Understanding Execution Context</a:t>
            </a:r>
            <a:endParaRPr sz="21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Understanding Lexical Scoping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100"/>
              <a:buChar char="●"/>
            </a:pPr>
            <a:r>
              <a:rPr lang="en" sz="2100">
                <a:solidFill>
                  <a:srgbClr val="FF00FF"/>
                </a:solidFill>
              </a:rPr>
              <a:t>Understanding Hoisting</a:t>
            </a:r>
            <a:endParaRPr sz="21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139"/>
          <p:cNvSpPr txBox="1">
            <a:spLocks noGrp="1"/>
          </p:cNvSpPr>
          <p:nvPr>
            <p:ph type="ctrTitle"/>
          </p:nvPr>
        </p:nvSpPr>
        <p:spPr>
          <a:xfrm>
            <a:off x="232400" y="166750"/>
            <a:ext cx="8520600" cy="7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Execution Context</a:t>
            </a:r>
            <a:endParaRPr/>
          </a:p>
        </p:txBody>
      </p:sp>
      <p:sp>
        <p:nvSpPr>
          <p:cNvPr id="789" name="Google Shape;789;p139"/>
          <p:cNvSpPr txBox="1">
            <a:spLocks noGrp="1"/>
          </p:cNvSpPr>
          <p:nvPr>
            <p:ph type="subTitle" idx="1"/>
          </p:nvPr>
        </p:nvSpPr>
        <p:spPr>
          <a:xfrm>
            <a:off x="311700" y="1010475"/>
            <a:ext cx="8520600" cy="41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>
                <a:solidFill>
                  <a:srgbClr val="00FF00"/>
                </a:solidFill>
              </a:rPr>
              <a:t>Execution Context</a:t>
            </a:r>
            <a:r>
              <a:rPr lang="en" sz="2100"/>
              <a:t> is an internal data structure used to manage the execution of code. </a:t>
            </a:r>
            <a:endParaRPr sz="210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It includes </a:t>
            </a:r>
            <a:r>
              <a:rPr lang="en" sz="2100">
                <a:solidFill>
                  <a:srgbClr val="00FFFF"/>
                </a:solidFill>
              </a:rPr>
              <a:t>variables, functions, and other contextual information</a:t>
            </a:r>
            <a:r>
              <a:rPr lang="en" sz="2100"/>
              <a:t> necessary for the code to be executed.</a:t>
            </a:r>
            <a:endParaRPr sz="210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When </a:t>
            </a:r>
            <a:r>
              <a:rPr lang="en" sz="2100">
                <a:solidFill>
                  <a:srgbClr val="FF00FF"/>
                </a:solidFill>
              </a:rPr>
              <a:t>JS Parsing phase one is done.</a:t>
            </a:r>
            <a:r>
              <a:rPr lang="en" sz="2100"/>
              <a:t> Following things happens:-</a:t>
            </a:r>
            <a:endParaRPr sz="21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700"/>
              <a:buChar char="○"/>
            </a:pPr>
            <a:r>
              <a:rPr lang="en" sz="1700">
                <a:solidFill>
                  <a:srgbClr val="FFFF00"/>
                </a:solidFill>
              </a:rPr>
              <a:t>Global Execution Context created</a:t>
            </a:r>
            <a:endParaRPr sz="1700">
              <a:solidFill>
                <a:srgbClr val="FF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00"/>
              </a:solidFill>
            </a:endParaRPr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700"/>
              <a:buChar char="○"/>
            </a:pPr>
            <a:r>
              <a:rPr lang="en" sz="1700">
                <a:solidFill>
                  <a:srgbClr val="FFFF00"/>
                </a:solidFill>
              </a:rPr>
              <a:t>Memory Phase starts</a:t>
            </a:r>
            <a:endParaRPr sz="1700">
              <a:solidFill>
                <a:srgbClr val="FF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00"/>
              </a:solidFill>
            </a:endParaRPr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700"/>
              <a:buChar char="○"/>
            </a:pPr>
            <a:r>
              <a:rPr lang="en" sz="1700">
                <a:solidFill>
                  <a:srgbClr val="FFFF00"/>
                </a:solidFill>
              </a:rPr>
              <a:t>Code Execution phase starts.</a:t>
            </a:r>
            <a:endParaRPr sz="1700">
              <a:solidFill>
                <a:srgbClr val="FF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FFFF00"/>
              </a:solidFill>
            </a:endParaRPr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700"/>
              <a:buChar char="○"/>
            </a:pPr>
            <a:r>
              <a:rPr lang="en" sz="1700">
                <a:solidFill>
                  <a:srgbClr val="FFFF00"/>
                </a:solidFill>
              </a:rPr>
              <a:t>Now every time a function is called in JavaScript, a new execution context is created.</a:t>
            </a:r>
            <a:endParaRPr sz="17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140"/>
          <p:cNvSpPr txBox="1">
            <a:spLocks noGrp="1"/>
          </p:cNvSpPr>
          <p:nvPr>
            <p:ph type="ctrTitle"/>
          </p:nvPr>
        </p:nvSpPr>
        <p:spPr>
          <a:xfrm>
            <a:off x="241575" y="157575"/>
            <a:ext cx="8520600" cy="127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Lexical Scope</a:t>
            </a:r>
            <a:endParaRPr/>
          </a:p>
        </p:txBody>
      </p:sp>
      <p:sp>
        <p:nvSpPr>
          <p:cNvPr id="795" name="Google Shape;795;p140"/>
          <p:cNvSpPr txBox="1">
            <a:spLocks noGrp="1"/>
          </p:cNvSpPr>
          <p:nvPr>
            <p:ph type="subTitle" idx="1"/>
          </p:nvPr>
        </p:nvSpPr>
        <p:spPr>
          <a:xfrm>
            <a:off x="311700" y="1928150"/>
            <a:ext cx="8832300" cy="32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743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FF00"/>
                </a:solidFill>
              </a:rPr>
              <a:t>Simple Definition</a:t>
            </a:r>
            <a:endParaRPr sz="2700">
              <a:solidFill>
                <a:srgbClr val="00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FF00"/>
                </a:solidFill>
              </a:rPr>
              <a:t>	</a:t>
            </a:r>
            <a:endParaRPr sz="2700">
              <a:solidFill>
                <a:srgbClr val="00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00"/>
                </a:solidFill>
              </a:rPr>
              <a:t>  Lexical Scope </a:t>
            </a:r>
            <a:r>
              <a:rPr lang="en" sz="2300">
                <a:solidFill>
                  <a:schemeClr val="dk1"/>
                </a:solidFill>
              </a:rPr>
              <a:t>=</a:t>
            </a:r>
            <a:r>
              <a:rPr lang="en" sz="2300">
                <a:solidFill>
                  <a:srgbClr val="FFFF00"/>
                </a:solidFill>
              </a:rPr>
              <a:t> </a:t>
            </a:r>
            <a:r>
              <a:rPr lang="en" sz="2300">
                <a:solidFill>
                  <a:srgbClr val="FF0000"/>
                </a:solidFill>
              </a:rPr>
              <a:t>Local Scope</a:t>
            </a:r>
            <a:r>
              <a:rPr lang="en" sz="2300">
                <a:solidFill>
                  <a:srgbClr val="FFFF00"/>
                </a:solidFill>
              </a:rPr>
              <a:t> </a:t>
            </a:r>
            <a:r>
              <a:rPr lang="en" sz="2300">
                <a:solidFill>
                  <a:schemeClr val="dk1"/>
                </a:solidFill>
              </a:rPr>
              <a:t>+</a:t>
            </a:r>
            <a:r>
              <a:rPr lang="en" sz="2300">
                <a:solidFill>
                  <a:srgbClr val="FFFF00"/>
                </a:solidFill>
              </a:rPr>
              <a:t> </a:t>
            </a:r>
            <a:r>
              <a:rPr lang="en" sz="2300">
                <a:solidFill>
                  <a:srgbClr val="FF00FF"/>
                </a:solidFill>
              </a:rPr>
              <a:t>Parent Scope</a:t>
            </a:r>
            <a:r>
              <a:rPr lang="en" sz="2300">
                <a:solidFill>
                  <a:srgbClr val="FFFF00"/>
                </a:solidFill>
              </a:rPr>
              <a:t> </a:t>
            </a:r>
            <a:r>
              <a:rPr lang="en" sz="2300">
                <a:solidFill>
                  <a:schemeClr val="dk1"/>
                </a:solidFill>
              </a:rPr>
              <a:t>+</a:t>
            </a:r>
            <a:r>
              <a:rPr lang="en" sz="2300">
                <a:solidFill>
                  <a:srgbClr val="FFFF00"/>
                </a:solidFill>
              </a:rPr>
              <a:t> </a:t>
            </a:r>
            <a:r>
              <a:rPr lang="en" sz="2300">
                <a:solidFill>
                  <a:srgbClr val="9CDCFE"/>
                </a:solidFill>
              </a:rPr>
              <a:t>Global Scope</a:t>
            </a:r>
            <a:endParaRPr sz="2300">
              <a:solidFill>
                <a:srgbClr val="9CDCFE"/>
              </a:solidFill>
            </a:endParaRP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41"/>
          <p:cNvSpPr txBox="1">
            <a:spLocks noGrp="1"/>
          </p:cNvSpPr>
          <p:nvPr>
            <p:ph type="ctrTitle"/>
          </p:nvPr>
        </p:nvSpPr>
        <p:spPr>
          <a:xfrm>
            <a:off x="107825" y="1256650"/>
            <a:ext cx="8520600" cy="176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Let’s Check Examples of Lexical Scopes</a:t>
            </a:r>
            <a:endParaRPr sz="3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>
            <a:spLocks noGrp="1"/>
          </p:cNvSpPr>
          <p:nvPr>
            <p:ph type="subTitle" idx="1"/>
          </p:nvPr>
        </p:nvSpPr>
        <p:spPr>
          <a:xfrm>
            <a:off x="311700" y="483300"/>
            <a:ext cx="8520600" cy="41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">
                <a:solidFill>
                  <a:schemeClr val="dk1"/>
                </a:solidFill>
              </a:rPr>
              <a:t>It’s also just software.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">
                <a:solidFill>
                  <a:schemeClr val="dk1"/>
                </a:solidFill>
              </a:rPr>
              <a:t>Used for layout or render something on screen.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">
                <a:solidFill>
                  <a:schemeClr val="dk1"/>
                </a:solidFill>
              </a:rPr>
              <a:t>Static Websites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">
                <a:solidFill>
                  <a:schemeClr val="dk1"/>
                </a:solidFill>
              </a:rPr>
              <a:t>Dynamic Websites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">
                <a:solidFill>
                  <a:schemeClr val="dk1"/>
                </a:solidFill>
              </a:rPr>
              <a:t>Chrome Dev Tools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42"/>
          <p:cNvSpPr txBox="1">
            <a:spLocks noGrp="1"/>
          </p:cNvSpPr>
          <p:nvPr>
            <p:ph type="ctrTitle"/>
          </p:nvPr>
        </p:nvSpPr>
        <p:spPr>
          <a:xfrm>
            <a:off x="232400" y="166750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Hoisting in Javascript</a:t>
            </a:r>
            <a:endParaRPr/>
          </a:p>
        </p:txBody>
      </p:sp>
      <p:sp>
        <p:nvSpPr>
          <p:cNvPr id="806" name="Google Shape;806;p142"/>
          <p:cNvSpPr txBox="1">
            <a:spLocks noGrp="1"/>
          </p:cNvSpPr>
          <p:nvPr>
            <p:ph type="subTitle" idx="1"/>
          </p:nvPr>
        </p:nvSpPr>
        <p:spPr>
          <a:xfrm>
            <a:off x="311700" y="1610925"/>
            <a:ext cx="88323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 dirty="0"/>
              <a:t>Hoisting is a behavior in JavaScript where variable and function declarations are moved to the top of their respective scopes during the compilation phase, before the code is executed (Code execution).</a:t>
            </a:r>
            <a:endParaRPr sz="2300" dirty="0"/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dirty="0"/>
          </a:p>
          <a:p>
            <a:pPr marL="457200" lvl="0" indent="-3746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 dirty="0">
                <a:solidFill>
                  <a:srgbClr val="FFFF00"/>
                </a:solidFill>
              </a:rPr>
              <a:t>To understand hoisting, let's consider two scenarios: </a:t>
            </a:r>
            <a:endParaRPr sz="2300" dirty="0">
              <a:solidFill>
                <a:srgbClr val="FF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rgbClr val="FFFF00"/>
              </a:solidFill>
            </a:endParaRPr>
          </a:p>
          <a:p>
            <a:pPr marL="914400" lvl="0" indent="-3492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900"/>
              <a:buAutoNum type="arabicPeriod"/>
            </a:pPr>
            <a:r>
              <a:rPr lang="en" sz="1900" dirty="0">
                <a:solidFill>
                  <a:srgbClr val="FF00FF"/>
                </a:solidFill>
              </a:rPr>
              <a:t>Variable Hoisting</a:t>
            </a:r>
            <a:endParaRPr sz="1900" dirty="0">
              <a:solidFill>
                <a:srgbClr val="FF00FF"/>
              </a:solidFill>
            </a:endParaRPr>
          </a:p>
          <a:p>
            <a:pPr marL="1371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rgbClr val="FF00FF"/>
              </a:solidFill>
            </a:endParaRPr>
          </a:p>
          <a:p>
            <a:pPr marL="914400" lvl="0" indent="-3492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900"/>
              <a:buAutoNum type="arabicPeriod"/>
            </a:pPr>
            <a:r>
              <a:rPr lang="en" sz="1900" dirty="0">
                <a:solidFill>
                  <a:srgbClr val="FF00FF"/>
                </a:solidFill>
              </a:rPr>
              <a:t>Function Hoisting</a:t>
            </a:r>
            <a:endParaRPr sz="1900" dirty="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43"/>
          <p:cNvSpPr txBox="1">
            <a:spLocks noGrp="1"/>
          </p:cNvSpPr>
          <p:nvPr>
            <p:ph type="subTitle" idx="1"/>
          </p:nvPr>
        </p:nvSpPr>
        <p:spPr>
          <a:xfrm>
            <a:off x="311700" y="136950"/>
            <a:ext cx="8520600" cy="48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75"/>
              <a:t>var myVariable; </a:t>
            </a:r>
            <a:r>
              <a:rPr lang="en" sz="2275">
                <a:solidFill>
                  <a:srgbClr val="FFFF00"/>
                </a:solidFill>
              </a:rPr>
              <a:t>// Declaration is hoisted</a:t>
            </a:r>
            <a:endParaRPr sz="2275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75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75"/>
              <a:t>console.log(myVariable); </a:t>
            </a:r>
            <a:r>
              <a:rPr lang="en" sz="2275">
                <a:solidFill>
                  <a:srgbClr val="FFFF00"/>
                </a:solidFill>
              </a:rPr>
              <a:t>// undefined</a:t>
            </a:r>
            <a:endParaRPr sz="2275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75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75"/>
              <a:t>myVariable = 'Hello, hoisting!'; </a:t>
            </a:r>
            <a:r>
              <a:rPr lang="en" sz="2275">
                <a:solidFill>
                  <a:srgbClr val="FFFF00"/>
                </a:solidFill>
              </a:rPr>
              <a:t>// Assignment </a:t>
            </a:r>
            <a:endParaRPr sz="2275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75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75"/>
              <a:t>console.log(myVariable); </a:t>
            </a:r>
            <a:r>
              <a:rPr lang="en" sz="2275">
                <a:solidFill>
                  <a:srgbClr val="FFFF00"/>
                </a:solidFill>
              </a:rPr>
              <a:t>// Hello, hoisting!</a:t>
            </a:r>
            <a:endParaRPr sz="2275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—----------------------------------------------------</a:t>
            </a:r>
            <a:endParaRPr sz="300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console.log(myVariable); </a:t>
            </a:r>
            <a:r>
              <a:rPr lang="en" sz="2200">
                <a:solidFill>
                  <a:srgbClr val="FFFF00"/>
                </a:solidFill>
              </a:rPr>
              <a:t>// undefined</a:t>
            </a:r>
            <a:endParaRPr sz="2200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var myVariable = 'Hello, hoisting!'; </a:t>
            </a:r>
            <a:r>
              <a:rPr lang="en" sz="2275">
                <a:solidFill>
                  <a:srgbClr val="FFFF00"/>
                </a:solidFill>
              </a:rPr>
              <a:t>// Assignment </a:t>
            </a:r>
            <a:endParaRPr sz="220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console.log(myVariable); </a:t>
            </a:r>
            <a:r>
              <a:rPr lang="en" sz="2200">
                <a:solidFill>
                  <a:srgbClr val="FFFF00"/>
                </a:solidFill>
              </a:rPr>
              <a:t>// Hello, hoisting!</a:t>
            </a:r>
            <a:endParaRPr sz="27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44"/>
          <p:cNvSpPr txBox="1">
            <a:spLocks noGrp="1"/>
          </p:cNvSpPr>
          <p:nvPr>
            <p:ph type="subTitle" idx="1"/>
          </p:nvPr>
        </p:nvSpPr>
        <p:spPr>
          <a:xfrm>
            <a:off x="311700" y="738575"/>
            <a:ext cx="8520600" cy="3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myFunction(); // Hello, hoisting!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function myFunction() {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console.log('Hello, hoisting!');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5306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 this example, we call </a:t>
            </a:r>
            <a:r>
              <a:rPr lang="en">
                <a:solidFill>
                  <a:srgbClr val="FFFF00"/>
                </a:solidFill>
              </a:rPr>
              <a:t>myFunction before its actual declaration</a:t>
            </a:r>
            <a:r>
              <a:rPr lang="en"/>
              <a:t> in the code.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5306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Again, </a:t>
            </a:r>
            <a:r>
              <a:rPr lang="en">
                <a:solidFill>
                  <a:srgbClr val="FFFF00"/>
                </a:solidFill>
              </a:rPr>
              <a:t>JavaScript hoists the function declaration to the top</a:t>
            </a:r>
            <a:r>
              <a:rPr lang="en"/>
              <a:t>, making it </a:t>
            </a:r>
            <a:r>
              <a:rPr lang="en">
                <a:solidFill>
                  <a:srgbClr val="FFFF00"/>
                </a:solidFill>
              </a:rPr>
              <a:t>available for invocation even before the declaration itself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45"/>
          <p:cNvSpPr txBox="1">
            <a:spLocks noGrp="1"/>
          </p:cNvSpPr>
          <p:nvPr>
            <p:ph type="ctrTitle"/>
          </p:nvPr>
        </p:nvSpPr>
        <p:spPr>
          <a:xfrm>
            <a:off x="243725" y="166775"/>
            <a:ext cx="8520600" cy="10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Final Remark on Hoisting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822" name="Google Shape;822;p145"/>
          <p:cNvSpPr txBox="1">
            <a:spLocks noGrp="1"/>
          </p:cNvSpPr>
          <p:nvPr>
            <p:ph type="subTitle" idx="1"/>
          </p:nvPr>
        </p:nvSpPr>
        <p:spPr>
          <a:xfrm>
            <a:off x="311700" y="1441000"/>
            <a:ext cx="8520600" cy="30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F22C3D"/>
              </a:buClr>
              <a:buSzPts val="2500"/>
              <a:buChar char="●"/>
            </a:pPr>
            <a:r>
              <a:rPr lang="en" sz="2500">
                <a:solidFill>
                  <a:srgbClr val="F22C3D"/>
                </a:solidFill>
              </a:rPr>
              <a:t>Unlike variable declarations, function declarations are entirely hoisted.</a:t>
            </a:r>
            <a:endParaRPr sz="2500">
              <a:solidFill>
                <a:srgbClr val="F22C3D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Including the function body. Therefore, we can call the function before or after its declaration, and it will work correctly.</a:t>
            </a:r>
            <a:endParaRPr sz="25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146"/>
          <p:cNvSpPr txBox="1">
            <a:spLocks noGrp="1"/>
          </p:cNvSpPr>
          <p:nvPr>
            <p:ph type="ctrTitle"/>
          </p:nvPr>
        </p:nvSpPr>
        <p:spPr>
          <a:xfrm>
            <a:off x="178100" y="611450"/>
            <a:ext cx="8520600" cy="10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26329"/>
              <a:buNone/>
            </a:pPr>
            <a:r>
              <a:rPr lang="en" sz="3759">
                <a:solidFill>
                  <a:srgbClr val="FFFF00"/>
                </a:solidFill>
              </a:rPr>
              <a:t>Agenda - Class 06 June 2023</a:t>
            </a:r>
            <a:endParaRPr sz="3759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endParaRPr sz="4480"/>
          </a:p>
        </p:txBody>
      </p:sp>
      <p:sp>
        <p:nvSpPr>
          <p:cNvPr id="828" name="Google Shape;828;p146"/>
          <p:cNvSpPr txBox="1">
            <a:spLocks noGrp="1"/>
          </p:cNvSpPr>
          <p:nvPr>
            <p:ph type="subTitle" idx="1"/>
          </p:nvPr>
        </p:nvSpPr>
        <p:spPr>
          <a:xfrm>
            <a:off x="232750" y="1750675"/>
            <a:ext cx="8520600" cy="2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100"/>
              <a:buChar char="●"/>
            </a:pPr>
            <a:r>
              <a:rPr lang="en" sz="2100">
                <a:solidFill>
                  <a:srgbClr val="FF00FF"/>
                </a:solidFill>
              </a:rPr>
              <a:t>Intro To DOM</a:t>
            </a:r>
            <a:endParaRPr sz="2100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FF00FF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How to Select Elements using DOM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FF00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Char char="●"/>
            </a:pPr>
            <a:r>
              <a:rPr lang="en" sz="2100">
                <a:solidFill>
                  <a:srgbClr val="FF0000"/>
                </a:solidFill>
              </a:rPr>
              <a:t>How to Update Elements using DOM</a:t>
            </a:r>
            <a:endParaRPr sz="2100">
              <a:solidFill>
                <a:srgbClr val="FF0000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FF00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lang="en" sz="2100">
                <a:solidFill>
                  <a:srgbClr val="00FF00"/>
                </a:solidFill>
              </a:rPr>
              <a:t>How to Create Elements using DOM</a:t>
            </a:r>
            <a:endParaRPr sz="21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FF00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How to remove Elements using DOM</a:t>
            </a:r>
            <a:endParaRPr sz="21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147"/>
          <p:cNvSpPr txBox="1">
            <a:spLocks noGrp="1"/>
          </p:cNvSpPr>
          <p:nvPr>
            <p:ph type="ctrTitle"/>
          </p:nvPr>
        </p:nvSpPr>
        <p:spPr>
          <a:xfrm>
            <a:off x="113450" y="0"/>
            <a:ext cx="8520600" cy="6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26329"/>
              <a:buNone/>
            </a:pPr>
            <a:r>
              <a:rPr lang="en" sz="3759">
                <a:solidFill>
                  <a:srgbClr val="FFFF00"/>
                </a:solidFill>
              </a:rPr>
              <a:t>Introduction to DOM</a:t>
            </a:r>
            <a:endParaRPr sz="4480"/>
          </a:p>
        </p:txBody>
      </p:sp>
      <p:sp>
        <p:nvSpPr>
          <p:cNvPr id="834" name="Google Shape;834;p147"/>
          <p:cNvSpPr txBox="1">
            <a:spLocks noGrp="1"/>
          </p:cNvSpPr>
          <p:nvPr>
            <p:ph type="subTitle" idx="1"/>
          </p:nvPr>
        </p:nvSpPr>
        <p:spPr>
          <a:xfrm>
            <a:off x="232750" y="969600"/>
            <a:ext cx="8520600" cy="4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>
                <a:solidFill>
                  <a:schemeClr val="accent5"/>
                </a:solidFill>
              </a:rPr>
              <a:t>"DOM" stands for Document Object Model. </a:t>
            </a:r>
            <a:endParaRPr sz="18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5"/>
              </a:solidFill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>
                <a:solidFill>
                  <a:schemeClr val="accent5"/>
                </a:solidFill>
              </a:rPr>
              <a:t>It is a programming interface that represents the structure and content of a web page as a tree-like structure. </a:t>
            </a:r>
            <a:endParaRPr sz="18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5"/>
              </a:solidFill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>
                <a:solidFill>
                  <a:schemeClr val="accent5"/>
                </a:solidFill>
              </a:rPr>
              <a:t>The DOM provides a way for programs, such as web browsers, to interact with and manipulate the elements and properties of an HTML.</a:t>
            </a:r>
            <a:endParaRPr sz="18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5"/>
              </a:solidFill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n" sz="1800">
                <a:solidFill>
                  <a:schemeClr val="accent5"/>
                </a:solidFill>
              </a:rPr>
              <a:t>By using the DOM, developers can dynamically update the content of a web page, respond to user interactions, create new elements, change styles, and perform various other operations on web documents.</a:t>
            </a:r>
            <a:endParaRPr sz="18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148"/>
          <p:cNvSpPr txBox="1">
            <a:spLocks noGrp="1"/>
          </p:cNvSpPr>
          <p:nvPr>
            <p:ph type="ctrTitle"/>
          </p:nvPr>
        </p:nvSpPr>
        <p:spPr>
          <a:xfrm>
            <a:off x="104200" y="0"/>
            <a:ext cx="8520600" cy="6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1371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88">
                <a:solidFill>
                  <a:srgbClr val="FF00FF"/>
                </a:solidFill>
              </a:rPr>
              <a:t> How to Select Elements using DOM</a:t>
            </a:r>
            <a:endParaRPr sz="5368">
              <a:solidFill>
                <a:srgbClr val="FF00FF"/>
              </a:solidFill>
            </a:endParaRPr>
          </a:p>
        </p:txBody>
      </p:sp>
      <p:sp>
        <p:nvSpPr>
          <p:cNvPr id="840" name="Google Shape;840;p148"/>
          <p:cNvSpPr txBox="1">
            <a:spLocks noGrp="1"/>
          </p:cNvSpPr>
          <p:nvPr>
            <p:ph type="subTitle" idx="1"/>
          </p:nvPr>
        </p:nvSpPr>
        <p:spPr>
          <a:xfrm>
            <a:off x="232750" y="609600"/>
            <a:ext cx="8520600" cy="43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575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30"/>
              <a:buAutoNum type="arabicPeriod"/>
            </a:pPr>
            <a:r>
              <a:rPr lang="en" sz="1530">
                <a:solidFill>
                  <a:schemeClr val="accent5"/>
                </a:solidFill>
              </a:rPr>
              <a:t>To select elements using the DOM, We can use various methods and selectors provided by</a:t>
            </a:r>
            <a:endParaRPr sz="1530">
              <a:solidFill>
                <a:schemeClr val="accent5"/>
              </a:solidFill>
            </a:endParaRPr>
          </a:p>
          <a:p>
            <a:pPr marL="9144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5"/>
                </a:solidFill>
              </a:rPr>
              <a:t> the DOM API. 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457200" lvl="0" indent="-32575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30"/>
              <a:buAutoNum type="arabicPeriod"/>
            </a:pPr>
            <a:r>
              <a:rPr lang="en" sz="1530">
                <a:solidFill>
                  <a:schemeClr val="accent5"/>
                </a:solidFill>
              </a:rPr>
              <a:t>Here are some commonly used methods:</a:t>
            </a:r>
            <a:endParaRPr sz="153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914400" lvl="1" indent="-32575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30"/>
              <a:buChar char="○"/>
            </a:pPr>
            <a:r>
              <a:rPr lang="en" sz="1530">
                <a:solidFill>
                  <a:srgbClr val="FFFF00"/>
                </a:solidFill>
              </a:rPr>
              <a:t>getElementById:</a:t>
            </a:r>
            <a:r>
              <a:rPr lang="en" sz="1530">
                <a:solidFill>
                  <a:schemeClr val="accent5"/>
                </a:solidFill>
              </a:rPr>
              <a:t> This method selects an element based on its unique ID </a:t>
            </a:r>
            <a:endParaRPr sz="1530">
              <a:solidFill>
                <a:schemeClr val="accent5"/>
              </a:solidFill>
            </a:endParaRPr>
          </a:p>
          <a:p>
            <a:pPr marL="9144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5"/>
              </a:solidFill>
            </a:endParaRPr>
          </a:p>
          <a:p>
            <a:pPr marL="457200" lvl="0" indent="457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30">
                <a:solidFill>
                  <a:schemeClr val="accent5"/>
                </a:solidFill>
              </a:rPr>
              <a:t>attribute.</a:t>
            </a:r>
            <a:endParaRPr sz="1530">
              <a:solidFill>
                <a:schemeClr val="accent5"/>
              </a:solidFill>
            </a:endParaRPr>
          </a:p>
          <a:p>
            <a:pPr marL="9144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914400" lvl="1" indent="-32575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30"/>
              <a:buChar char="○"/>
            </a:pPr>
            <a:r>
              <a:rPr lang="en" sz="1530">
                <a:solidFill>
                  <a:schemeClr val="accent5"/>
                </a:solidFill>
              </a:rPr>
              <a:t>Example : -</a:t>
            </a:r>
            <a:endParaRPr sz="1530">
              <a:solidFill>
                <a:schemeClr val="accent5"/>
              </a:solidFill>
            </a:endParaRPr>
          </a:p>
          <a:p>
            <a:pPr marL="9144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457200" lvl="0" indent="457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30">
                <a:solidFill>
                  <a:schemeClr val="accent4"/>
                </a:solidFill>
              </a:rPr>
              <a:t>const element = document.getElementById('elementId');</a:t>
            </a:r>
            <a:endParaRPr sz="153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914400" lvl="0" indent="-32575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30"/>
              <a:buChar char="●"/>
            </a:pPr>
            <a:r>
              <a:rPr lang="en" sz="1530">
                <a:solidFill>
                  <a:srgbClr val="FFFF00"/>
                </a:solidFill>
              </a:rPr>
              <a:t>getElementsByClassName:</a:t>
            </a:r>
            <a:r>
              <a:rPr lang="en" sz="1530">
                <a:solidFill>
                  <a:schemeClr val="accent5"/>
                </a:solidFill>
              </a:rPr>
              <a:t> This method selects elements and return a collection of </a:t>
            </a:r>
            <a:endParaRPr sz="1530">
              <a:solidFill>
                <a:schemeClr val="accent5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5"/>
              </a:solidFill>
            </a:endParaRPr>
          </a:p>
          <a:p>
            <a:pPr marL="9144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5"/>
                </a:solidFill>
              </a:rPr>
              <a:t>elements ( Array ) based on their class name.</a:t>
            </a:r>
            <a:endParaRPr sz="1530">
              <a:solidFill>
                <a:schemeClr val="accent5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914400" lvl="0" indent="-32575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30"/>
              <a:buChar char="●"/>
            </a:pPr>
            <a:r>
              <a:rPr lang="en" sz="1530">
                <a:solidFill>
                  <a:schemeClr val="accent5"/>
                </a:solidFill>
              </a:rPr>
              <a:t>Example :-</a:t>
            </a:r>
            <a:endParaRPr sz="1530">
              <a:solidFill>
                <a:schemeClr val="accent5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914400" lvl="0" indent="457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30">
                <a:solidFill>
                  <a:schemeClr val="accent5"/>
                </a:solidFill>
              </a:rPr>
              <a:t>const elements = document.getElementsByClassName('className');</a:t>
            </a:r>
            <a:endParaRPr sz="1530">
              <a:solidFill>
                <a:schemeClr val="accent5"/>
              </a:solidFill>
            </a:endParaRPr>
          </a:p>
          <a:p>
            <a:pPr marL="18288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457200" lvl="0" indent="457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30">
                <a:solidFill>
                  <a:schemeClr val="accent5"/>
                </a:solidFill>
              </a:rPr>
              <a:t>	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49"/>
          <p:cNvSpPr txBox="1">
            <a:spLocks noGrp="1"/>
          </p:cNvSpPr>
          <p:nvPr>
            <p:ph type="ctrTitle"/>
          </p:nvPr>
        </p:nvSpPr>
        <p:spPr>
          <a:xfrm>
            <a:off x="104200" y="0"/>
            <a:ext cx="85206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1371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88">
                <a:solidFill>
                  <a:srgbClr val="FF00FF"/>
                </a:solidFill>
              </a:rPr>
              <a:t> How to Select Elements using DOM</a:t>
            </a:r>
            <a:endParaRPr sz="5368">
              <a:solidFill>
                <a:srgbClr val="FF00FF"/>
              </a:solidFill>
            </a:endParaRPr>
          </a:p>
        </p:txBody>
      </p:sp>
      <p:sp>
        <p:nvSpPr>
          <p:cNvPr id="846" name="Google Shape;846;p149"/>
          <p:cNvSpPr txBox="1">
            <a:spLocks noGrp="1"/>
          </p:cNvSpPr>
          <p:nvPr>
            <p:ph type="subTitle" idx="1"/>
          </p:nvPr>
        </p:nvSpPr>
        <p:spPr>
          <a:xfrm>
            <a:off x="232750" y="383250"/>
            <a:ext cx="8520600" cy="43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457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18288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457200" lvl="0" indent="-33210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30"/>
              <a:buChar char="●"/>
            </a:pPr>
            <a:r>
              <a:rPr lang="en" sz="1530">
                <a:solidFill>
                  <a:srgbClr val="FFFF00"/>
                </a:solidFill>
              </a:rPr>
              <a:t>getElementsByTagName: </a:t>
            </a:r>
            <a:r>
              <a:rPr lang="en" sz="1530">
                <a:solidFill>
                  <a:schemeClr val="accent5"/>
                </a:solidFill>
              </a:rPr>
              <a:t>This method selects elements </a:t>
            </a:r>
            <a:r>
              <a:rPr lang="en" sz="1430">
                <a:solidFill>
                  <a:schemeClr val="accent5"/>
                </a:solidFill>
              </a:rPr>
              <a:t>and return a collection of </a:t>
            </a:r>
            <a:endParaRPr sz="1430">
              <a:solidFill>
                <a:schemeClr val="accent5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3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30">
                <a:solidFill>
                  <a:schemeClr val="accent5"/>
                </a:solidFill>
              </a:rPr>
              <a:t>elements ( Array )</a:t>
            </a:r>
            <a:r>
              <a:rPr lang="en" sz="1530">
                <a:solidFill>
                  <a:schemeClr val="accent5"/>
                </a:solidFill>
              </a:rPr>
              <a:t> based on their tag name.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5"/>
                </a:solidFill>
              </a:rPr>
              <a:t>	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5"/>
                </a:solidFill>
              </a:rPr>
              <a:t>	Example : -	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4"/>
                </a:solidFill>
              </a:rPr>
              <a:t>	const elements = document.getElementsByTagName('tagName');</a:t>
            </a:r>
            <a:endParaRPr sz="1530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4"/>
              </a:solidFill>
            </a:endParaRPr>
          </a:p>
          <a:p>
            <a:pPr marL="457200" lvl="0" indent="-32575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30"/>
              <a:buChar char="●"/>
            </a:pPr>
            <a:r>
              <a:rPr lang="en" sz="1530">
                <a:solidFill>
                  <a:srgbClr val="FFFF00"/>
                </a:solidFill>
              </a:rPr>
              <a:t>querySelector: </a:t>
            </a:r>
            <a:r>
              <a:rPr lang="en" sz="1530">
                <a:solidFill>
                  <a:schemeClr val="accent5"/>
                </a:solidFill>
              </a:rPr>
              <a:t>This method selects the first element that matches a specific CSS selector.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5"/>
                </a:solidFill>
              </a:rPr>
              <a:t>	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5"/>
                </a:solidFill>
              </a:rPr>
              <a:t>	Example : -	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5"/>
              </a:solidFill>
            </a:endParaRPr>
          </a:p>
          <a:p>
            <a:pPr marL="0" lvl="0" indent="457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4"/>
                </a:solidFill>
              </a:rPr>
              <a:t>const element = document.querySelector('selector');</a:t>
            </a:r>
            <a:endParaRPr sz="1530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4"/>
              </a:solidFill>
            </a:endParaRPr>
          </a:p>
          <a:p>
            <a:pPr marL="457200" lvl="0" indent="-33210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30"/>
              <a:buChar char="●"/>
            </a:pPr>
            <a:r>
              <a:rPr lang="en" sz="1530">
                <a:solidFill>
                  <a:srgbClr val="FFFF00"/>
                </a:solidFill>
              </a:rPr>
              <a:t>querySelectorAll: </a:t>
            </a:r>
            <a:r>
              <a:rPr lang="en" sz="1530">
                <a:solidFill>
                  <a:srgbClr val="9CDCFE"/>
                </a:solidFill>
              </a:rPr>
              <a:t>This method selects all elements  </a:t>
            </a:r>
            <a:r>
              <a:rPr lang="en" sz="1430">
                <a:solidFill>
                  <a:schemeClr val="accent5"/>
                </a:solidFill>
              </a:rPr>
              <a:t>and return a collection of elements </a:t>
            </a:r>
            <a:endParaRPr sz="1430">
              <a:solidFill>
                <a:schemeClr val="accent5"/>
              </a:solidFill>
            </a:endParaRPr>
          </a:p>
          <a:p>
            <a:pPr marL="9144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30">
                <a:solidFill>
                  <a:schemeClr val="accent5"/>
                </a:solidFill>
              </a:rPr>
              <a:t>	 ( Array ) </a:t>
            </a:r>
            <a:r>
              <a:rPr lang="en" sz="1530">
                <a:solidFill>
                  <a:srgbClr val="9CDCFE"/>
                </a:solidFill>
              </a:rPr>
              <a:t>that match a specific CSS selector and </a:t>
            </a:r>
            <a:endParaRPr sz="1530">
              <a:solidFill>
                <a:srgbClr val="9CDCFE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rgbClr val="9CDCFE"/>
              </a:solidFill>
            </a:endParaRPr>
          </a:p>
          <a:p>
            <a:pPr marL="4572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rgbClr val="9CDCFE"/>
                </a:solidFill>
              </a:rPr>
              <a:t>returns them as a NodeList.</a:t>
            </a:r>
            <a:endParaRPr sz="1530">
              <a:solidFill>
                <a:srgbClr val="9CDCFE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5"/>
                </a:solidFill>
              </a:rPr>
              <a:t>	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5"/>
                </a:solidFill>
              </a:rPr>
              <a:t>	Example : -	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5"/>
              </a:solidFill>
            </a:endParaRPr>
          </a:p>
          <a:p>
            <a:pPr marL="0" lvl="0" indent="4572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30">
                <a:solidFill>
                  <a:schemeClr val="accent4"/>
                </a:solidFill>
              </a:rPr>
              <a:t>const elements = document.querySelectorAll('selector');</a:t>
            </a:r>
            <a:endParaRPr sz="153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530">
                <a:solidFill>
                  <a:schemeClr val="accent5"/>
                </a:solidFill>
              </a:rPr>
              <a:t>	</a:t>
            </a:r>
            <a:endParaRPr sz="153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53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50"/>
          <p:cNvSpPr txBox="1">
            <a:spLocks noGrp="1"/>
          </p:cNvSpPr>
          <p:nvPr>
            <p:ph type="ctrTitle"/>
          </p:nvPr>
        </p:nvSpPr>
        <p:spPr>
          <a:xfrm>
            <a:off x="265525" y="98175"/>
            <a:ext cx="8520600" cy="6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70">
                <a:solidFill>
                  <a:srgbClr val="FFFF00"/>
                </a:solidFill>
              </a:rPr>
              <a:t>How to Update elements using DOM</a:t>
            </a:r>
            <a:endParaRPr sz="3570">
              <a:solidFill>
                <a:srgbClr val="FFFF00"/>
              </a:solidFill>
            </a:endParaRPr>
          </a:p>
        </p:txBody>
      </p:sp>
      <p:sp>
        <p:nvSpPr>
          <p:cNvPr id="852" name="Google Shape;852;p150"/>
          <p:cNvSpPr txBox="1">
            <a:spLocks noGrp="1"/>
          </p:cNvSpPr>
          <p:nvPr>
            <p:ph type="subTitle" idx="1"/>
          </p:nvPr>
        </p:nvSpPr>
        <p:spPr>
          <a:xfrm>
            <a:off x="311700" y="840325"/>
            <a:ext cx="8520600" cy="44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300"/>
              <a:buChar char="●"/>
            </a:pPr>
            <a:r>
              <a:rPr lang="en" sz="2300">
                <a:solidFill>
                  <a:srgbClr val="FF00FF"/>
                </a:solidFill>
              </a:rPr>
              <a:t>Updating the element's text content: </a:t>
            </a:r>
            <a:endParaRPr sz="2300">
              <a:solidFill>
                <a:srgbClr val="FF00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</a:pPr>
            <a:r>
              <a:rPr lang="en" sz="1800">
                <a:solidFill>
                  <a:schemeClr val="accent4"/>
                </a:solidFill>
              </a:rPr>
              <a:t>You can update the text content of an element using the textContent property.</a:t>
            </a:r>
            <a:endParaRPr sz="1800">
              <a:solidFill>
                <a:schemeClr val="accent4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4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300"/>
              <a:buChar char="●"/>
            </a:pPr>
            <a:r>
              <a:rPr lang="en" sz="2300">
                <a:solidFill>
                  <a:srgbClr val="FF00FF"/>
                </a:solidFill>
              </a:rPr>
              <a:t>Modifying the element's HTML content:</a:t>
            </a:r>
            <a:endParaRPr sz="2300">
              <a:solidFill>
                <a:srgbClr val="FF00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</a:pPr>
            <a:r>
              <a:rPr lang="en" sz="1800">
                <a:solidFill>
                  <a:schemeClr val="accent4"/>
                </a:solidFill>
              </a:rPr>
              <a:t>If you want to update the HTML content of an element, you can use the innerHTML property.</a:t>
            </a:r>
            <a:endParaRPr sz="1800">
              <a:solidFill>
                <a:schemeClr val="accent4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4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300"/>
              <a:buChar char="●"/>
            </a:pPr>
            <a:r>
              <a:rPr lang="en" sz="2300">
                <a:solidFill>
                  <a:srgbClr val="FF00FF"/>
                </a:solidFill>
              </a:rPr>
              <a:t>Modifying element styles:</a:t>
            </a:r>
            <a:endParaRPr sz="2300">
              <a:solidFill>
                <a:srgbClr val="FF00FF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○"/>
            </a:pPr>
            <a:r>
              <a:rPr lang="en" sz="1800">
                <a:solidFill>
                  <a:schemeClr val="accent4"/>
                </a:solidFill>
              </a:rPr>
              <a:t>You can update the CSS styles of an element by accessing its style property and modifying individual style properties.</a:t>
            </a:r>
            <a:endParaRPr sz="180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51"/>
          <p:cNvSpPr txBox="1">
            <a:spLocks noGrp="1"/>
          </p:cNvSpPr>
          <p:nvPr>
            <p:ph type="ctrTitle"/>
          </p:nvPr>
        </p:nvSpPr>
        <p:spPr>
          <a:xfrm>
            <a:off x="265525" y="98175"/>
            <a:ext cx="8520600" cy="6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70">
                <a:solidFill>
                  <a:srgbClr val="FFFF00"/>
                </a:solidFill>
              </a:rPr>
              <a:t>How to Create Element using DOM</a:t>
            </a:r>
            <a:endParaRPr sz="3170">
              <a:solidFill>
                <a:srgbClr val="FFFF00"/>
              </a:solidFill>
            </a:endParaRPr>
          </a:p>
        </p:txBody>
      </p:sp>
      <p:sp>
        <p:nvSpPr>
          <p:cNvPr id="858" name="Google Shape;858;p151"/>
          <p:cNvSpPr txBox="1">
            <a:spLocks noGrp="1"/>
          </p:cNvSpPr>
          <p:nvPr>
            <p:ph type="subTitle" idx="1"/>
          </p:nvPr>
        </p:nvSpPr>
        <p:spPr>
          <a:xfrm>
            <a:off x="311700" y="840325"/>
            <a:ext cx="8520600" cy="44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10000"/>
          </a:bodyPr>
          <a:lstStyle/>
          <a:p>
            <a:pPr marL="457200" lvl="0" indent="-35459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Char char="●"/>
            </a:pPr>
            <a:r>
              <a:rPr lang="en" sz="3174">
                <a:solidFill>
                  <a:schemeClr val="accent4"/>
                </a:solidFill>
              </a:rPr>
              <a:t>We can use the createElement method provided by the DOM API. </a:t>
            </a:r>
            <a:endParaRPr sz="3174">
              <a:solidFill>
                <a:schemeClr val="accent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74">
              <a:solidFill>
                <a:schemeClr val="accent4"/>
              </a:solidFill>
            </a:endParaRPr>
          </a:p>
          <a:p>
            <a:pPr marL="457200" lvl="0" indent="-35459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Char char="●"/>
            </a:pPr>
            <a:r>
              <a:rPr lang="en" sz="3174">
                <a:solidFill>
                  <a:schemeClr val="accent4"/>
                </a:solidFill>
              </a:rPr>
              <a:t>Here's an example of how to create and append a new element to the DOM:</a:t>
            </a:r>
            <a:endParaRPr sz="2674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4"/>
                </a:solidFill>
              </a:rPr>
              <a:t>	</a:t>
            </a:r>
            <a:endParaRPr sz="1200">
              <a:solidFill>
                <a:schemeClr val="accent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80">
                <a:solidFill>
                  <a:schemeClr val="accent4"/>
                </a:solidFill>
              </a:rPr>
              <a:t>	</a:t>
            </a:r>
            <a:r>
              <a:rPr lang="en" sz="2380">
                <a:solidFill>
                  <a:srgbClr val="00FFFF"/>
                </a:solidFill>
              </a:rPr>
              <a:t>// Create a new element</a:t>
            </a:r>
            <a:endParaRPr sz="2380">
              <a:solidFill>
                <a:srgbClr val="00FFFF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80">
                <a:solidFill>
                  <a:schemeClr val="dk1"/>
                </a:solidFill>
              </a:rPr>
              <a:t>const newElement = document.createElement('tagName');</a:t>
            </a:r>
            <a:endParaRPr sz="238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80">
              <a:solidFill>
                <a:srgbClr val="00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80">
              <a:solidFill>
                <a:srgbClr val="00FFFF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80">
                <a:solidFill>
                  <a:srgbClr val="00FFFF"/>
                </a:solidFill>
              </a:rPr>
              <a:t>// Set text content or HTML content, if needed</a:t>
            </a:r>
            <a:endParaRPr sz="2380">
              <a:solidFill>
                <a:srgbClr val="00FFFF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80">
                <a:solidFill>
                  <a:schemeClr val="dk1"/>
                </a:solidFill>
              </a:rPr>
              <a:t>newElement.textContent = 'Text content';</a:t>
            </a:r>
            <a:endParaRPr sz="238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80">
                <a:solidFill>
                  <a:schemeClr val="dk1"/>
                </a:solidFill>
              </a:rPr>
              <a:t>// or</a:t>
            </a:r>
            <a:endParaRPr sz="238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80">
                <a:solidFill>
                  <a:schemeClr val="dk1"/>
                </a:solidFill>
              </a:rPr>
              <a:t>newElement.innerHTML = '&lt;p&gt;HTML content&lt;/p&gt;';</a:t>
            </a:r>
            <a:endParaRPr sz="238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80">
              <a:solidFill>
                <a:srgbClr val="00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80">
              <a:solidFill>
                <a:srgbClr val="00FFFF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80">
                <a:solidFill>
                  <a:srgbClr val="00FFFF"/>
                </a:solidFill>
              </a:rPr>
              <a:t>// Append the new element to an existing element in the DOM</a:t>
            </a:r>
            <a:endParaRPr sz="2380">
              <a:solidFill>
                <a:srgbClr val="00FFFF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80">
                <a:solidFill>
                  <a:schemeClr val="dk1"/>
                </a:solidFill>
              </a:rPr>
              <a:t>const parentElement = document.getElementById('parentElementId');</a:t>
            </a:r>
            <a:endParaRPr sz="238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80">
                <a:solidFill>
                  <a:schemeClr val="dk1"/>
                </a:solidFill>
              </a:rPr>
              <a:t>parentElement.appendChild(newElement);</a:t>
            </a:r>
            <a:endParaRPr sz="238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>
            <a:spLocks noGrp="1"/>
          </p:cNvSpPr>
          <p:nvPr>
            <p:ph type="ctrTitle"/>
          </p:nvPr>
        </p:nvSpPr>
        <p:spPr>
          <a:xfrm>
            <a:off x="446175" y="-73450"/>
            <a:ext cx="8520600" cy="13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Static Websites</a:t>
            </a:r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ubTitle" idx="1"/>
          </p:nvPr>
        </p:nvSpPr>
        <p:spPr>
          <a:xfrm>
            <a:off x="311700" y="1503700"/>
            <a:ext cx="8520600" cy="3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4" indent="-34226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90"/>
              <a:buChar char="○"/>
            </a:pPr>
            <a:r>
              <a:rPr lang="en" sz="1790"/>
              <a:t>Wikipedia, School &amp; College Websites etc</a:t>
            </a:r>
            <a:endParaRPr sz="179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90"/>
          </a:p>
          <a:p>
            <a:pPr marL="2286000" lvl="4" indent="-34226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90"/>
              <a:buChar char="○"/>
            </a:pPr>
            <a:r>
              <a:rPr lang="en" sz="1790"/>
              <a:t>Easy to build</a:t>
            </a:r>
            <a:endParaRPr sz="1790"/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90"/>
          </a:p>
          <a:p>
            <a:pPr marL="2286000" lvl="4" indent="-34226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90"/>
              <a:buChar char="○"/>
            </a:pPr>
            <a:r>
              <a:rPr lang="en" sz="1790"/>
              <a:t>Fast access</a:t>
            </a:r>
            <a:endParaRPr sz="1790"/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90"/>
          </a:p>
          <a:p>
            <a:pPr marL="2286000" lvl="4" indent="-34226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90"/>
              <a:buChar char="○"/>
            </a:pPr>
            <a:r>
              <a:rPr lang="en" sz="1790"/>
              <a:t>Weak Security</a:t>
            </a:r>
            <a:endParaRPr sz="1790"/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90"/>
          </a:p>
          <a:p>
            <a:pPr marL="2286000" lvl="4" indent="-34226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90"/>
              <a:buChar char="○"/>
            </a:pPr>
            <a:r>
              <a:rPr lang="en" sz="1790"/>
              <a:t>Used for showing static data or kind of permanent data</a:t>
            </a:r>
            <a:endParaRPr sz="1790"/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90"/>
          </a:p>
          <a:p>
            <a:pPr marL="2286000" lvl="4" indent="-34226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90"/>
              <a:buChar char="○"/>
            </a:pPr>
            <a:r>
              <a:rPr lang="en" sz="1790"/>
              <a:t>Build using simple HTML and CSS</a:t>
            </a:r>
            <a:endParaRPr sz="1790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152"/>
          <p:cNvSpPr txBox="1">
            <a:spLocks noGrp="1"/>
          </p:cNvSpPr>
          <p:nvPr>
            <p:ph type="ctrTitle"/>
          </p:nvPr>
        </p:nvSpPr>
        <p:spPr>
          <a:xfrm>
            <a:off x="178100" y="611450"/>
            <a:ext cx="8520600" cy="10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26329"/>
              <a:buNone/>
            </a:pPr>
            <a:r>
              <a:rPr lang="en" sz="3759">
                <a:solidFill>
                  <a:srgbClr val="FFFF00"/>
                </a:solidFill>
              </a:rPr>
              <a:t>Agenda - Class 07 June 2023</a:t>
            </a:r>
            <a:endParaRPr sz="3759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endParaRPr sz="4480"/>
          </a:p>
        </p:txBody>
      </p:sp>
      <p:sp>
        <p:nvSpPr>
          <p:cNvPr id="864" name="Google Shape;864;p152"/>
          <p:cNvSpPr txBox="1">
            <a:spLocks noGrp="1"/>
          </p:cNvSpPr>
          <p:nvPr>
            <p:ph type="subTitle" idx="1"/>
          </p:nvPr>
        </p:nvSpPr>
        <p:spPr>
          <a:xfrm>
            <a:off x="232750" y="1513800"/>
            <a:ext cx="8520600" cy="2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FF00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How to remove Elements using DOM</a:t>
            </a:r>
            <a:endParaRPr sz="21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Intro To Web Events</a:t>
            </a:r>
            <a:endParaRPr sz="21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Exploring different Events</a:t>
            </a:r>
            <a:endParaRPr sz="21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All Different Ways of writing Events</a:t>
            </a:r>
            <a:endParaRPr sz="21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53"/>
          <p:cNvSpPr txBox="1">
            <a:spLocks noGrp="1"/>
          </p:cNvSpPr>
          <p:nvPr>
            <p:ph type="ctrTitle"/>
          </p:nvPr>
        </p:nvSpPr>
        <p:spPr>
          <a:xfrm>
            <a:off x="311700" y="171525"/>
            <a:ext cx="8520600" cy="5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80">
                <a:solidFill>
                  <a:srgbClr val="E06666"/>
                </a:solidFill>
              </a:rPr>
              <a:t>Intro to Web Events</a:t>
            </a:r>
            <a:endParaRPr sz="3680">
              <a:solidFill>
                <a:srgbClr val="E06666"/>
              </a:solidFill>
            </a:endParaRPr>
          </a:p>
        </p:txBody>
      </p:sp>
      <p:sp>
        <p:nvSpPr>
          <p:cNvPr id="870" name="Google Shape;870;p153"/>
          <p:cNvSpPr txBox="1">
            <a:spLocks noGrp="1"/>
          </p:cNvSpPr>
          <p:nvPr>
            <p:ph type="subTitle" idx="1"/>
          </p:nvPr>
        </p:nvSpPr>
        <p:spPr>
          <a:xfrm>
            <a:off x="0" y="566300"/>
            <a:ext cx="9144000" cy="45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900"/>
              <a:buChar char="●"/>
            </a:pPr>
            <a:r>
              <a:rPr lang="en" sz="1900">
                <a:solidFill>
                  <a:schemeClr val="accent4"/>
                </a:solidFill>
              </a:rPr>
              <a:t>In the web world, events refer to actions or occurrences that take place within a web application or on a webpage.</a:t>
            </a:r>
            <a:endParaRPr sz="1900">
              <a:solidFill>
                <a:schemeClr val="accent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00"/>
              <a:buChar char="●"/>
            </a:pPr>
            <a:r>
              <a:rPr lang="en" sz="1900">
                <a:solidFill>
                  <a:schemeClr val="accent5"/>
                </a:solidFill>
              </a:rPr>
              <a:t>These events can be triggered by user interactions, such as clicking a button, submitting a form, or hovering over an element, or they can be triggered by the browser or other external factors.</a:t>
            </a:r>
            <a:endParaRPr sz="1900">
              <a:solidFill>
                <a:schemeClr val="accent5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00"/>
              <a:buChar char="●"/>
            </a:pPr>
            <a:r>
              <a:rPr lang="en" sz="1900">
                <a:solidFill>
                  <a:schemeClr val="accent6"/>
                </a:solidFill>
              </a:rPr>
              <a:t>Web events are typically handled using JavaScript, which allows developers to write code that responds to specific events and performs some actions.</a:t>
            </a:r>
            <a:endParaRPr sz="1900">
              <a:solidFill>
                <a:schemeClr val="accent6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FF00FF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900"/>
              <a:buChar char="●"/>
            </a:pPr>
            <a:r>
              <a:rPr lang="en" sz="1900">
                <a:solidFill>
                  <a:srgbClr val="FF00FF"/>
                </a:solidFill>
              </a:rPr>
              <a:t>When an event occurs, the associated event handler function is executed, allowing developers to define custom behaviors and interactions.</a:t>
            </a:r>
            <a:endParaRPr sz="19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154"/>
          <p:cNvSpPr txBox="1">
            <a:spLocks noGrp="1"/>
          </p:cNvSpPr>
          <p:nvPr>
            <p:ph type="ctrTitle"/>
          </p:nvPr>
        </p:nvSpPr>
        <p:spPr>
          <a:xfrm>
            <a:off x="119950" y="0"/>
            <a:ext cx="8520600" cy="5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80">
                <a:solidFill>
                  <a:srgbClr val="E06666"/>
                </a:solidFill>
              </a:rPr>
              <a:t>Different Types of Events</a:t>
            </a:r>
            <a:endParaRPr sz="2680">
              <a:solidFill>
                <a:srgbClr val="E06666"/>
              </a:solidFill>
            </a:endParaRPr>
          </a:p>
        </p:txBody>
      </p:sp>
      <p:sp>
        <p:nvSpPr>
          <p:cNvPr id="876" name="Google Shape;876;p154"/>
          <p:cNvSpPr txBox="1">
            <a:spLocks noGrp="1"/>
          </p:cNvSpPr>
          <p:nvPr>
            <p:ph type="subTitle" idx="1"/>
          </p:nvPr>
        </p:nvSpPr>
        <p:spPr>
          <a:xfrm>
            <a:off x="0" y="363275"/>
            <a:ext cx="9144000" cy="45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615"/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615"/>
              <a:buChar char="●"/>
            </a:pPr>
            <a:r>
              <a:rPr lang="en" sz="1615">
                <a:solidFill>
                  <a:srgbClr val="FF00FF"/>
                </a:solidFill>
              </a:rPr>
              <a:t>Click: Triggered when a user clicks on an element. </a:t>
            </a:r>
            <a:endParaRPr sz="1615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615">
              <a:solidFill>
                <a:srgbClr val="FF00FF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15"/>
              <a:buChar char="●"/>
            </a:pPr>
            <a:r>
              <a:rPr lang="en" sz="1615">
                <a:solidFill>
                  <a:schemeClr val="accent5"/>
                </a:solidFill>
              </a:rPr>
              <a:t>Double-click: Triggered when a user double-clicks on an element. </a:t>
            </a:r>
            <a:endParaRPr sz="1615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rgbClr val="FF00FF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15"/>
              <a:buChar char="●"/>
            </a:pPr>
            <a:r>
              <a:rPr lang="en" sz="1615">
                <a:solidFill>
                  <a:srgbClr val="FF0000"/>
                </a:solidFill>
              </a:rPr>
              <a:t>Mouseover: Triggered when the user's mouse pointer enters an element. </a:t>
            </a:r>
            <a:endParaRPr sz="1615">
              <a:solidFill>
                <a:srgbClr val="FF00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rgbClr val="FF00FF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615"/>
              <a:buChar char="●"/>
            </a:pPr>
            <a:r>
              <a:rPr lang="en" sz="1615">
                <a:solidFill>
                  <a:srgbClr val="FFFF00"/>
                </a:solidFill>
              </a:rPr>
              <a:t>Mouseout: Triggered when the user's mouse pointer leaves an element. </a:t>
            </a:r>
            <a:endParaRPr sz="1615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rgbClr val="FF00FF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15"/>
              <a:buChar char="●"/>
            </a:pPr>
            <a:r>
              <a:rPr lang="en" sz="1615">
                <a:solidFill>
                  <a:srgbClr val="00FF00"/>
                </a:solidFill>
              </a:rPr>
              <a:t>Contextmenu: Triggered when the user right-clicks on an element to open the context menu. </a:t>
            </a:r>
            <a:endParaRPr sz="1615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rgbClr val="FF00FF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615"/>
              <a:buChar char="●"/>
            </a:pPr>
            <a:r>
              <a:rPr lang="en" sz="1615">
                <a:solidFill>
                  <a:srgbClr val="00FFFF"/>
                </a:solidFill>
              </a:rPr>
              <a:t>Keydown: Triggered when a key is pressed down on the keyboard. </a:t>
            </a:r>
            <a:endParaRPr sz="1615">
              <a:solidFill>
                <a:srgbClr val="00FFFF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rgbClr val="FF00FF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615"/>
              <a:buChar char="●"/>
            </a:pPr>
            <a:r>
              <a:rPr lang="en" sz="1615">
                <a:solidFill>
                  <a:srgbClr val="4A86E8"/>
                </a:solidFill>
              </a:rPr>
              <a:t>Keyup: Triggered when a key is released on the keyboard.</a:t>
            </a:r>
            <a:endParaRPr sz="1615">
              <a:solidFill>
                <a:srgbClr val="4A86E8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rgbClr val="FF00FF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615"/>
              <a:buChar char="●"/>
            </a:pPr>
            <a:r>
              <a:rPr lang="en" sz="1615">
                <a:solidFill>
                  <a:srgbClr val="38761D"/>
                </a:solidFill>
              </a:rPr>
              <a:t> Keypress: Triggered when a key is pressed and released on the keyboard. </a:t>
            </a:r>
            <a:endParaRPr sz="1615">
              <a:solidFill>
                <a:srgbClr val="38761D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rgbClr val="FF00FF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15"/>
              <a:buChar char="●"/>
            </a:pPr>
            <a:r>
              <a:rPr lang="en" sz="1615">
                <a:solidFill>
                  <a:schemeClr val="dk1"/>
                </a:solidFill>
              </a:rPr>
              <a:t>Load: Triggered when a webpage or an element finishes loading. </a:t>
            </a:r>
            <a:endParaRPr sz="1615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rgbClr val="FF00FF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15"/>
              <a:buChar char="●"/>
            </a:pPr>
            <a:r>
              <a:rPr lang="en" sz="1615">
                <a:solidFill>
                  <a:schemeClr val="dk1"/>
                </a:solidFill>
              </a:rPr>
              <a:t>Unload: Triggered when a webpage is being unloaded or the user navigates away from the page</a:t>
            </a:r>
            <a:endParaRPr sz="1615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chemeClr val="dk1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15"/>
              <a:buChar char="●"/>
            </a:pPr>
            <a:r>
              <a:rPr lang="en" sz="1615">
                <a:solidFill>
                  <a:schemeClr val="dk1"/>
                </a:solidFill>
              </a:rPr>
              <a:t>Scroll: Triggered when the user scrolls the webpage or an element. </a:t>
            </a:r>
            <a:endParaRPr sz="1615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chemeClr val="dk1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15"/>
              <a:buChar char="●"/>
            </a:pPr>
            <a:r>
              <a:rPr lang="en" sz="1615">
                <a:solidFill>
                  <a:schemeClr val="dk1"/>
                </a:solidFill>
              </a:rPr>
              <a:t>Resize: Triggered when the browser window or an element is resized. </a:t>
            </a:r>
            <a:endParaRPr sz="1615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chemeClr val="dk1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15"/>
              <a:buChar char="●"/>
            </a:pPr>
            <a:r>
              <a:rPr lang="en" sz="1615">
                <a:solidFill>
                  <a:schemeClr val="dk1"/>
                </a:solidFill>
              </a:rPr>
              <a:t>Focus: Triggered when an element gains focus, typically associated with form inputs. </a:t>
            </a:r>
            <a:endParaRPr sz="1615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15">
              <a:solidFill>
                <a:schemeClr val="dk1"/>
              </a:solidFill>
            </a:endParaRPr>
          </a:p>
          <a:p>
            <a:pPr marL="457200" lvl="0" indent="-331152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15"/>
              <a:buChar char="●"/>
            </a:pPr>
            <a:r>
              <a:rPr lang="en" sz="1615">
                <a:solidFill>
                  <a:schemeClr val="dk1"/>
                </a:solidFill>
              </a:rPr>
              <a:t>Blur: Triggered when an element loses focus. </a:t>
            </a:r>
            <a:endParaRPr sz="1615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615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155"/>
          <p:cNvSpPr txBox="1">
            <a:spLocks noGrp="1"/>
          </p:cNvSpPr>
          <p:nvPr>
            <p:ph type="ctrTitle"/>
          </p:nvPr>
        </p:nvSpPr>
        <p:spPr>
          <a:xfrm>
            <a:off x="142475" y="148975"/>
            <a:ext cx="9001500" cy="12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rgbClr val="9900FF"/>
                </a:solidFill>
              </a:rPr>
              <a:t>Important Thing &amp; Industry Standard</a:t>
            </a:r>
            <a:endParaRPr sz="4600">
              <a:solidFill>
                <a:srgbClr val="9900FF"/>
              </a:solidFill>
            </a:endParaRPr>
          </a:p>
        </p:txBody>
      </p:sp>
      <p:sp>
        <p:nvSpPr>
          <p:cNvPr id="882" name="Google Shape;882;p155"/>
          <p:cNvSpPr txBox="1"/>
          <p:nvPr/>
        </p:nvSpPr>
        <p:spPr>
          <a:xfrm>
            <a:off x="776400" y="1795775"/>
            <a:ext cx="75912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00FFFF"/>
                </a:solidFill>
              </a:rPr>
              <a:t>addEventListener();</a:t>
            </a:r>
            <a:endParaRPr sz="3200">
              <a:solidFill>
                <a:srgbClr val="00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00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00"/>
                </a:solidFill>
              </a:rPr>
              <a:t>This is the most commonly used method to attach an event listener to an element. It takes two parameters: the event type and a </a:t>
            </a:r>
            <a:r>
              <a:rPr lang="en" sz="1900">
                <a:solidFill>
                  <a:srgbClr val="FF00FF"/>
                </a:solidFill>
              </a:rPr>
              <a:t>callback function </a:t>
            </a:r>
            <a:r>
              <a:rPr lang="en" sz="1900">
                <a:solidFill>
                  <a:srgbClr val="FFFF00"/>
                </a:solidFill>
              </a:rPr>
              <a:t>to be executed when the event occurs. </a:t>
            </a:r>
            <a:endParaRPr sz="19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56"/>
          <p:cNvSpPr txBox="1">
            <a:spLocks noGrp="1"/>
          </p:cNvSpPr>
          <p:nvPr>
            <p:ph type="ctrTitle"/>
          </p:nvPr>
        </p:nvSpPr>
        <p:spPr>
          <a:xfrm>
            <a:off x="-218417" y="17371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Let’s Check Examples…</a:t>
            </a:r>
            <a:endParaRPr sz="4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7"/>
          <p:cNvSpPr txBox="1">
            <a:spLocks noGrp="1"/>
          </p:cNvSpPr>
          <p:nvPr>
            <p:ph type="subTitle" idx="1"/>
          </p:nvPr>
        </p:nvSpPr>
        <p:spPr>
          <a:xfrm>
            <a:off x="204125" y="261775"/>
            <a:ext cx="8628300" cy="43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r>
              <a:rPr lang="en" sz="2318">
                <a:solidFill>
                  <a:schemeClr val="accent4"/>
                </a:solidFill>
              </a:rPr>
              <a:t>const button = document.querySelector('button');</a:t>
            </a:r>
            <a:endParaRPr sz="2318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endParaRPr sz="2318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r>
              <a:rPr lang="en" sz="2318">
                <a:solidFill>
                  <a:schemeClr val="accent4"/>
                </a:solidFill>
              </a:rPr>
              <a:t>button.addEventListener('click', function() {</a:t>
            </a:r>
            <a:endParaRPr sz="2318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endParaRPr sz="2318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r>
              <a:rPr lang="en" sz="2318">
                <a:solidFill>
                  <a:schemeClr val="accent4"/>
                </a:solidFill>
              </a:rPr>
              <a:t>  console.log('Button clicked!');</a:t>
            </a:r>
            <a:endParaRPr sz="2318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endParaRPr sz="2318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r>
              <a:rPr lang="en" sz="2318">
                <a:solidFill>
                  <a:schemeClr val="accent4"/>
                </a:solidFill>
              </a:rPr>
              <a:t>});</a:t>
            </a:r>
            <a:endParaRPr sz="2318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ct val="82936"/>
              <a:buNone/>
            </a:pPr>
            <a:endParaRPr sz="63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ct val="82936"/>
              <a:buNone/>
            </a:pPr>
            <a:r>
              <a:rPr lang="en" sz="630"/>
              <a:t>				</a:t>
            </a:r>
            <a:r>
              <a:rPr lang="en" sz="5000">
                <a:solidFill>
                  <a:schemeClr val="accent6"/>
                </a:solidFill>
              </a:rPr>
              <a:t>OR</a:t>
            </a:r>
            <a:endParaRPr sz="5000">
              <a:solidFill>
                <a:schemeClr val="accent6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endParaRPr sz="5000">
              <a:solidFill>
                <a:schemeClr val="accent6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endParaRPr sz="230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r>
              <a:rPr lang="en" sz="2300">
                <a:solidFill>
                  <a:schemeClr val="accent1"/>
                </a:solidFill>
              </a:rPr>
              <a:t>const button = document.querySelector('button');</a:t>
            </a:r>
            <a:endParaRPr sz="2300">
              <a:solidFill>
                <a:schemeClr val="accent1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endParaRPr sz="2300">
              <a:solidFill>
                <a:schemeClr val="accent1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r>
              <a:rPr lang="en" sz="2300">
                <a:solidFill>
                  <a:schemeClr val="accent1"/>
                </a:solidFill>
              </a:rPr>
              <a:t>button.onclick = function() {</a:t>
            </a:r>
            <a:endParaRPr sz="2300">
              <a:solidFill>
                <a:schemeClr val="accent1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endParaRPr sz="2300">
              <a:solidFill>
                <a:schemeClr val="accent1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r>
              <a:rPr lang="en" sz="2300">
                <a:solidFill>
                  <a:schemeClr val="accent1"/>
                </a:solidFill>
              </a:rPr>
              <a:t>  console.log('Button clicked!');</a:t>
            </a:r>
            <a:endParaRPr sz="2300">
              <a:solidFill>
                <a:schemeClr val="accent1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endParaRPr sz="2300">
              <a:solidFill>
                <a:schemeClr val="accent1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3"/>
              <a:buNone/>
            </a:pPr>
            <a:r>
              <a:rPr lang="en" sz="2300">
                <a:solidFill>
                  <a:schemeClr val="accent1"/>
                </a:solidFill>
              </a:rPr>
              <a:t>};</a:t>
            </a:r>
            <a:endParaRPr sz="230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ct val="46238"/>
              <a:buNone/>
            </a:pPr>
            <a:endParaRPr sz="113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ct val="56182"/>
              <a:buNone/>
            </a:pPr>
            <a:endParaRPr sz="93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ct val="56182"/>
              <a:buNone/>
            </a:pPr>
            <a:endParaRPr sz="93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58"/>
          <p:cNvSpPr txBox="1">
            <a:spLocks noGrp="1"/>
          </p:cNvSpPr>
          <p:nvPr>
            <p:ph type="subTitle" idx="1"/>
          </p:nvPr>
        </p:nvSpPr>
        <p:spPr>
          <a:xfrm>
            <a:off x="311700" y="848300"/>
            <a:ext cx="8520600" cy="37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2E95D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element = </a:t>
            </a:r>
            <a:r>
              <a:rPr lang="en" sz="1750">
                <a:solidFill>
                  <a:srgbClr val="DF3079"/>
                </a:solidFill>
                <a:latin typeface="Roboto Mono"/>
                <a:ea typeface="Roboto Mono"/>
                <a:cs typeface="Roboto Mono"/>
                <a:sym typeface="Roboto Mono"/>
              </a:rPr>
              <a:t>document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750">
                <a:solidFill>
                  <a:srgbClr val="F22C3D"/>
                </a:solidFill>
                <a:latin typeface="Roboto Mono"/>
                <a:ea typeface="Roboto Mono"/>
                <a:cs typeface="Roboto Mono"/>
                <a:sym typeface="Roboto Mono"/>
              </a:rPr>
              <a:t>querySelector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50">
                <a:solidFill>
                  <a:srgbClr val="00A67D"/>
                </a:solidFill>
                <a:latin typeface="Roboto Mono"/>
                <a:ea typeface="Roboto Mono"/>
                <a:cs typeface="Roboto Mono"/>
                <a:sym typeface="Roboto Mono"/>
              </a:rPr>
              <a:t>'.element'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);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element.onmouseover = </a:t>
            </a:r>
            <a:r>
              <a:rPr lang="en" sz="1750">
                <a:solidFill>
                  <a:srgbClr val="2E95D3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() {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50">
                <a:solidFill>
                  <a:srgbClr val="DF3079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750">
                <a:solidFill>
                  <a:srgbClr val="F22C3D"/>
                </a:solidFill>
                <a:latin typeface="Roboto Mono"/>
                <a:ea typeface="Roboto Mono"/>
                <a:cs typeface="Roboto Mono"/>
                <a:sym typeface="Roboto Mono"/>
              </a:rPr>
              <a:t>log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50">
                <a:solidFill>
                  <a:srgbClr val="00A67D"/>
                </a:solidFill>
                <a:latin typeface="Roboto Mono"/>
                <a:ea typeface="Roboto Mono"/>
                <a:cs typeface="Roboto Mono"/>
                <a:sym typeface="Roboto Mono"/>
              </a:rPr>
              <a:t>'Mouse over the element!'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);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};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element.onmouseout = </a:t>
            </a:r>
            <a:r>
              <a:rPr lang="en" sz="1750">
                <a:solidFill>
                  <a:srgbClr val="2E95D3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() {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DF3079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750">
                <a:solidFill>
                  <a:srgbClr val="F22C3D"/>
                </a:solidFill>
                <a:latin typeface="Roboto Mono"/>
                <a:ea typeface="Roboto Mono"/>
                <a:cs typeface="Roboto Mono"/>
                <a:sym typeface="Roboto Mono"/>
              </a:rPr>
              <a:t>log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50">
                <a:solidFill>
                  <a:srgbClr val="00A67D"/>
                </a:solidFill>
                <a:latin typeface="Roboto Mono"/>
                <a:ea typeface="Roboto Mono"/>
                <a:cs typeface="Roboto Mono"/>
                <a:sym typeface="Roboto Mono"/>
              </a:rPr>
              <a:t>'Mouse left the element!'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);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159"/>
          <p:cNvSpPr txBox="1">
            <a:spLocks noGrp="1"/>
          </p:cNvSpPr>
          <p:nvPr>
            <p:ph type="subTitle" idx="1"/>
          </p:nvPr>
        </p:nvSpPr>
        <p:spPr>
          <a:xfrm>
            <a:off x="311700" y="848300"/>
            <a:ext cx="8520600" cy="37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2E95D3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element = </a:t>
            </a:r>
            <a:r>
              <a:rPr lang="en" sz="1750">
                <a:solidFill>
                  <a:srgbClr val="DF3079"/>
                </a:solidFill>
                <a:latin typeface="Roboto Mono"/>
                <a:ea typeface="Roboto Mono"/>
                <a:cs typeface="Roboto Mono"/>
                <a:sym typeface="Roboto Mono"/>
              </a:rPr>
              <a:t>document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750">
                <a:solidFill>
                  <a:srgbClr val="F22C3D"/>
                </a:solidFill>
                <a:latin typeface="Roboto Mono"/>
                <a:ea typeface="Roboto Mono"/>
                <a:cs typeface="Roboto Mono"/>
                <a:sym typeface="Roboto Mono"/>
              </a:rPr>
              <a:t>querySelector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50">
                <a:solidFill>
                  <a:srgbClr val="00A67D"/>
                </a:solidFill>
                <a:latin typeface="Roboto Mono"/>
                <a:ea typeface="Roboto Mono"/>
                <a:cs typeface="Roboto Mono"/>
                <a:sym typeface="Roboto Mono"/>
              </a:rPr>
              <a:t>'.element'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);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element.onkeydown = </a:t>
            </a:r>
            <a:r>
              <a:rPr lang="en" sz="1750">
                <a:solidFill>
                  <a:srgbClr val="2E95D3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() {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50">
                <a:solidFill>
                  <a:srgbClr val="DF3079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750">
                <a:solidFill>
                  <a:srgbClr val="F22C3D"/>
                </a:solidFill>
                <a:latin typeface="Roboto Mono"/>
                <a:ea typeface="Roboto Mono"/>
                <a:cs typeface="Roboto Mono"/>
                <a:sym typeface="Roboto Mono"/>
              </a:rPr>
              <a:t>log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50">
                <a:solidFill>
                  <a:srgbClr val="00A67D"/>
                </a:solidFill>
                <a:latin typeface="Roboto Mono"/>
                <a:ea typeface="Roboto Mono"/>
                <a:cs typeface="Roboto Mono"/>
                <a:sym typeface="Roboto Mono"/>
              </a:rPr>
              <a:t>'key pressed'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);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};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element.onkeyup = </a:t>
            </a:r>
            <a:r>
              <a:rPr lang="en" sz="1750">
                <a:solidFill>
                  <a:srgbClr val="2E95D3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() {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DF3079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750">
                <a:solidFill>
                  <a:srgbClr val="F22C3D"/>
                </a:solidFill>
                <a:latin typeface="Roboto Mono"/>
                <a:ea typeface="Roboto Mono"/>
                <a:cs typeface="Roboto Mono"/>
                <a:sym typeface="Roboto Mono"/>
              </a:rPr>
              <a:t>log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1750">
                <a:solidFill>
                  <a:srgbClr val="00A67D"/>
                </a:solidFill>
                <a:latin typeface="Roboto Mono"/>
                <a:ea typeface="Roboto Mono"/>
                <a:cs typeface="Roboto Mono"/>
                <a:sym typeface="Roboto Mono"/>
              </a:rPr>
              <a:t>'key released</a:t>
            </a: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); 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sz="17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60"/>
          <p:cNvSpPr txBox="1">
            <a:spLocks noGrp="1"/>
          </p:cNvSpPr>
          <p:nvPr>
            <p:ph type="ctrTitle"/>
          </p:nvPr>
        </p:nvSpPr>
        <p:spPr>
          <a:xfrm>
            <a:off x="178100" y="611450"/>
            <a:ext cx="8520600" cy="10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26329"/>
              <a:buNone/>
            </a:pPr>
            <a:r>
              <a:rPr lang="en" sz="3759">
                <a:solidFill>
                  <a:srgbClr val="FFFF00"/>
                </a:solidFill>
              </a:rPr>
              <a:t>Agenda - Class 09 June 2023</a:t>
            </a:r>
            <a:endParaRPr sz="3759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endParaRPr sz="4480"/>
          </a:p>
        </p:txBody>
      </p:sp>
      <p:sp>
        <p:nvSpPr>
          <p:cNvPr id="908" name="Google Shape;908;p160"/>
          <p:cNvSpPr txBox="1">
            <a:spLocks noGrp="1"/>
          </p:cNvSpPr>
          <p:nvPr>
            <p:ph type="subTitle" idx="1"/>
          </p:nvPr>
        </p:nvSpPr>
        <p:spPr>
          <a:xfrm>
            <a:off x="867175" y="1513800"/>
            <a:ext cx="8520600" cy="2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FF00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Hoisting</a:t>
            </a:r>
            <a:endParaRPr sz="21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Nested Functions. How to Call and How to return</a:t>
            </a:r>
            <a:endParaRPr sz="21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Very Important Topic  - Closures</a:t>
            </a:r>
            <a:endParaRPr sz="21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61"/>
          <p:cNvSpPr txBox="1">
            <a:spLocks noGrp="1"/>
          </p:cNvSpPr>
          <p:nvPr>
            <p:ph type="ctrTitle"/>
          </p:nvPr>
        </p:nvSpPr>
        <p:spPr>
          <a:xfrm>
            <a:off x="311700" y="126800"/>
            <a:ext cx="8520600" cy="7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Nested Functions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914" name="Google Shape;914;p161"/>
          <p:cNvSpPr txBox="1">
            <a:spLocks noGrp="1"/>
          </p:cNvSpPr>
          <p:nvPr>
            <p:ph type="subTitle" idx="1"/>
          </p:nvPr>
        </p:nvSpPr>
        <p:spPr>
          <a:xfrm>
            <a:off x="311700" y="1055800"/>
            <a:ext cx="8520600" cy="3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600"/>
              <a:buChar char="●"/>
            </a:pPr>
            <a:r>
              <a:rPr lang="en" sz="2600">
                <a:solidFill>
                  <a:srgbClr val="FFFF00"/>
                </a:solidFill>
              </a:rPr>
              <a:t>In JavaScript, you can define a function inside another function, which is referred to as a nested function. </a:t>
            </a:r>
            <a:endParaRPr sz="2600">
              <a:solidFill>
                <a:srgbClr val="FFFF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Char char="●"/>
            </a:pPr>
            <a:r>
              <a:rPr lang="en" sz="2600">
                <a:solidFill>
                  <a:schemeClr val="accent1"/>
                </a:solidFill>
              </a:rPr>
              <a:t>A nested function has access to variables and parameters of its outer function, as well as global variables.</a:t>
            </a:r>
            <a:endParaRPr sz="26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>
            <a:spLocks noGrp="1"/>
          </p:cNvSpPr>
          <p:nvPr>
            <p:ph type="ctrTitle"/>
          </p:nvPr>
        </p:nvSpPr>
        <p:spPr>
          <a:xfrm>
            <a:off x="311700" y="-107075"/>
            <a:ext cx="8520600" cy="12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Website</a:t>
            </a:r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subTitle" idx="1"/>
          </p:nvPr>
        </p:nvSpPr>
        <p:spPr>
          <a:xfrm>
            <a:off x="257350" y="1502000"/>
            <a:ext cx="85206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4" indent="-3397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50"/>
              <a:buChar char="○"/>
            </a:pPr>
            <a:r>
              <a:rPr lang="en" sz="1750"/>
              <a:t>Twitter, Facebook, Youtube, Edyoda</a:t>
            </a:r>
            <a:endParaRPr sz="175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/>
          </a:p>
          <a:p>
            <a:pPr marL="2286000" lvl="4" indent="-3397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50"/>
              <a:buChar char="○"/>
            </a:pPr>
            <a:r>
              <a:rPr lang="en" sz="1750"/>
              <a:t>Comparatively to hard to build,</a:t>
            </a:r>
            <a:endParaRPr sz="1750"/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/>
          </a:p>
          <a:p>
            <a:pPr marL="2286000" lvl="4" indent="-3397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50"/>
              <a:buChar char="○"/>
            </a:pPr>
            <a:r>
              <a:rPr lang="en" sz="1750"/>
              <a:t>Slow access compare to Static Websites</a:t>
            </a:r>
            <a:endParaRPr sz="1750"/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/>
          </a:p>
          <a:p>
            <a:pPr marL="2286000" lvl="4" indent="-3397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50"/>
              <a:buChar char="○"/>
            </a:pPr>
            <a:r>
              <a:rPr lang="en" sz="1750"/>
              <a:t>High Security</a:t>
            </a:r>
            <a:endParaRPr sz="175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/>
          </a:p>
          <a:p>
            <a:pPr marL="2286000" lvl="4" indent="-33972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50"/>
              <a:buChar char="○"/>
            </a:pPr>
            <a:r>
              <a:rPr lang="en" sz="1750"/>
              <a:t>Build on Client Server and database model.</a:t>
            </a:r>
            <a:endParaRPr sz="175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50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162"/>
          <p:cNvSpPr txBox="1">
            <a:spLocks noGrp="1"/>
          </p:cNvSpPr>
          <p:nvPr>
            <p:ph type="ctrTitle"/>
          </p:nvPr>
        </p:nvSpPr>
        <p:spPr>
          <a:xfrm>
            <a:off x="311700" y="126800"/>
            <a:ext cx="8520600" cy="88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Closures</a:t>
            </a:r>
            <a:endParaRPr/>
          </a:p>
        </p:txBody>
      </p:sp>
      <p:sp>
        <p:nvSpPr>
          <p:cNvPr id="920" name="Google Shape;920;p162"/>
          <p:cNvSpPr txBox="1">
            <a:spLocks noGrp="1"/>
          </p:cNvSpPr>
          <p:nvPr>
            <p:ph type="subTitle" idx="1"/>
          </p:nvPr>
        </p:nvSpPr>
        <p:spPr>
          <a:xfrm>
            <a:off x="311700" y="1180425"/>
            <a:ext cx="8520600" cy="3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200"/>
              <a:buChar char="●"/>
            </a:pPr>
            <a:r>
              <a:rPr lang="en" sz="2200" dirty="0">
                <a:solidFill>
                  <a:srgbClr val="FFFF00"/>
                </a:solidFill>
              </a:rPr>
              <a:t>Closures are an important concept that allows functions to </a:t>
            </a:r>
            <a:r>
              <a:rPr lang="en" sz="2200" dirty="0">
                <a:solidFill>
                  <a:srgbClr val="FF00FF"/>
                </a:solidFill>
              </a:rPr>
              <a:t>remember and access variables</a:t>
            </a:r>
            <a:r>
              <a:rPr lang="en" sz="2200" dirty="0">
                <a:solidFill>
                  <a:srgbClr val="FFFF00"/>
                </a:solidFill>
              </a:rPr>
              <a:t> which </a:t>
            </a:r>
            <a:r>
              <a:rPr lang="en" sz="2200" dirty="0">
                <a:solidFill>
                  <a:srgbClr val="FF0000"/>
                </a:solidFill>
              </a:rPr>
              <a:t>were (it means parent may be destroyed)</a:t>
            </a:r>
            <a:r>
              <a:rPr lang="en" sz="2200" dirty="0">
                <a:solidFill>
                  <a:srgbClr val="FFFF00"/>
                </a:solidFill>
              </a:rPr>
              <a:t> </a:t>
            </a:r>
            <a:r>
              <a:rPr lang="en" sz="2200" dirty="0">
                <a:solidFill>
                  <a:srgbClr val="FF00FF"/>
                </a:solidFill>
              </a:rPr>
              <a:t>present in lexical scope (local+parent+global/ from the outer [enclosing] scope)</a:t>
            </a:r>
            <a:r>
              <a:rPr lang="en" sz="2200" dirty="0">
                <a:solidFill>
                  <a:srgbClr val="FFFF00"/>
                </a:solidFill>
              </a:rPr>
              <a:t>, even after the outer function has finished executing. </a:t>
            </a:r>
            <a:r>
              <a:rPr lang="en" sz="2200">
                <a:solidFill>
                  <a:srgbClr val="FFFF00"/>
                </a:solidFill>
              </a:rPr>
              <a:t>(Refer 12-closure.js file)</a:t>
            </a:r>
            <a:endParaRPr sz="2200" dirty="0"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Char char="●"/>
            </a:pPr>
            <a:r>
              <a:rPr lang="en" sz="2200" dirty="0">
                <a:solidFill>
                  <a:schemeClr val="accent4"/>
                </a:solidFill>
              </a:rPr>
              <a:t>A closure is created whenever an inner function references variables from its outer function.</a:t>
            </a:r>
            <a:endParaRPr sz="220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>
              <a:solidFill>
                <a:schemeClr val="accent4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200"/>
              <a:buChar char="●"/>
            </a:pPr>
            <a:r>
              <a:rPr lang="en" sz="2200" dirty="0">
                <a:solidFill>
                  <a:srgbClr val="9900FF"/>
                </a:solidFill>
              </a:rPr>
              <a:t>Closures are useful in scenarios like implementing private variables and functions, creating function factories</a:t>
            </a:r>
            <a:endParaRPr sz="2200" dirty="0"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163"/>
          <p:cNvSpPr txBox="1">
            <a:spLocks noGrp="1"/>
          </p:cNvSpPr>
          <p:nvPr>
            <p:ph type="subTitle" idx="1"/>
          </p:nvPr>
        </p:nvSpPr>
        <p:spPr>
          <a:xfrm>
            <a:off x="-1104450" y="2336000"/>
            <a:ext cx="8520600" cy="12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Let’s See Some Example now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64"/>
          <p:cNvSpPr txBox="1">
            <a:spLocks noGrp="1"/>
          </p:cNvSpPr>
          <p:nvPr>
            <p:ph type="ctrTitle"/>
          </p:nvPr>
        </p:nvSpPr>
        <p:spPr>
          <a:xfrm>
            <a:off x="311700" y="430600"/>
            <a:ext cx="8520600" cy="11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Callbacks</a:t>
            </a:r>
            <a:endParaRPr/>
          </a:p>
        </p:txBody>
      </p:sp>
      <p:sp>
        <p:nvSpPr>
          <p:cNvPr id="931" name="Google Shape;931;p164"/>
          <p:cNvSpPr txBox="1">
            <a:spLocks noGrp="1"/>
          </p:cNvSpPr>
          <p:nvPr>
            <p:ph type="subTitle" idx="1"/>
          </p:nvPr>
        </p:nvSpPr>
        <p:spPr>
          <a:xfrm>
            <a:off x="311700" y="2031550"/>
            <a:ext cx="8520600" cy="15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6"/>
                </a:solidFill>
                <a:highlight>
                  <a:srgbClr val="1B1B1B"/>
                </a:highlight>
                <a:latin typeface="Roboto"/>
                <a:ea typeface="Roboto"/>
                <a:cs typeface="Roboto"/>
                <a:sym typeface="Roboto"/>
              </a:rPr>
              <a:t>A callback function is a function passed into another function as an argument, which is then invoked inside the outer function to complete some kind of routine or action.</a:t>
            </a:r>
            <a:endParaRPr sz="3800" b="1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165"/>
          <p:cNvSpPr txBox="1">
            <a:spLocks noGrp="1"/>
          </p:cNvSpPr>
          <p:nvPr>
            <p:ph type="ctrTitle"/>
          </p:nvPr>
        </p:nvSpPr>
        <p:spPr>
          <a:xfrm>
            <a:off x="178100" y="611450"/>
            <a:ext cx="8520600" cy="10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26329"/>
              <a:buNone/>
            </a:pPr>
            <a:r>
              <a:rPr lang="en" sz="3759">
                <a:solidFill>
                  <a:srgbClr val="FFFF00"/>
                </a:solidFill>
              </a:rPr>
              <a:t>Agenda - Class 13 June 2023</a:t>
            </a:r>
            <a:endParaRPr sz="3759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endParaRPr sz="4480"/>
          </a:p>
        </p:txBody>
      </p:sp>
      <p:sp>
        <p:nvSpPr>
          <p:cNvPr id="937" name="Google Shape;937;p165"/>
          <p:cNvSpPr txBox="1">
            <a:spLocks noGrp="1"/>
          </p:cNvSpPr>
          <p:nvPr>
            <p:ph type="subTitle" idx="1"/>
          </p:nvPr>
        </p:nvSpPr>
        <p:spPr>
          <a:xfrm>
            <a:off x="830250" y="1495325"/>
            <a:ext cx="8520600" cy="2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FF00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Intro to BOM</a:t>
            </a:r>
            <a:endParaRPr sz="21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100"/>
              <a:buChar char="●"/>
            </a:pPr>
            <a:r>
              <a:rPr lang="en" sz="2100">
                <a:solidFill>
                  <a:srgbClr val="FF0000"/>
                </a:solidFill>
              </a:rPr>
              <a:t>Different BOM Objects</a:t>
            </a:r>
            <a:endParaRPr sz="2100">
              <a:solidFill>
                <a:srgbClr val="FF0000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100"/>
              <a:buChar char="●"/>
            </a:pPr>
            <a:r>
              <a:rPr lang="en" sz="2100">
                <a:solidFill>
                  <a:srgbClr val="FF00FF"/>
                </a:solidFill>
              </a:rPr>
              <a:t>Browser Storage </a:t>
            </a:r>
            <a:endParaRPr sz="2100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Different browser Storage</a:t>
            </a:r>
            <a:endParaRPr sz="21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66"/>
          <p:cNvSpPr txBox="1">
            <a:spLocks noGrp="1"/>
          </p:cNvSpPr>
          <p:nvPr>
            <p:ph type="ctrTitle"/>
          </p:nvPr>
        </p:nvSpPr>
        <p:spPr>
          <a:xfrm>
            <a:off x="219350" y="144350"/>
            <a:ext cx="8520600" cy="71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4280">
                <a:solidFill>
                  <a:srgbClr val="FFFF00"/>
                </a:solidFill>
              </a:rPr>
              <a:t>BOM - Browser Object Model</a:t>
            </a:r>
            <a:endParaRPr sz="4280">
              <a:solidFill>
                <a:srgbClr val="FFFF00"/>
              </a:solidFill>
            </a:endParaRPr>
          </a:p>
        </p:txBody>
      </p:sp>
      <p:sp>
        <p:nvSpPr>
          <p:cNvPr id="943" name="Google Shape;943;p166"/>
          <p:cNvSpPr txBox="1">
            <a:spLocks noGrp="1"/>
          </p:cNvSpPr>
          <p:nvPr>
            <p:ph type="subTitle" idx="1"/>
          </p:nvPr>
        </p:nvSpPr>
        <p:spPr>
          <a:xfrm>
            <a:off x="219350" y="858950"/>
            <a:ext cx="8520600" cy="39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300"/>
              <a:buChar char="●"/>
            </a:pPr>
            <a:r>
              <a:rPr lang="en" sz="2300">
                <a:solidFill>
                  <a:srgbClr val="FF00FF"/>
                </a:solidFill>
              </a:rPr>
              <a:t>The Browser Object Model (BOM) is the core of JavaScript on the web. </a:t>
            </a:r>
            <a:endParaRPr sz="2300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FF00FF"/>
              </a:solidFill>
            </a:endParaRPr>
          </a:p>
          <a:p>
            <a:pPr marL="457200" lvl="0" indent="-3746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300"/>
              <a:buChar char="●"/>
            </a:pPr>
            <a:r>
              <a:rPr lang="en" sz="2300">
                <a:solidFill>
                  <a:srgbClr val="FF00FF"/>
                </a:solidFill>
              </a:rPr>
              <a:t>The BOM provides you with objects that expose the web browser’s functionality.</a:t>
            </a:r>
            <a:endParaRPr sz="2300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FF00FF"/>
              </a:solidFill>
            </a:endParaRPr>
          </a:p>
          <a:p>
            <a:pPr marL="457200" lvl="0" indent="-3746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300"/>
              <a:buChar char="●"/>
            </a:pPr>
            <a:r>
              <a:rPr lang="en" sz="2300">
                <a:solidFill>
                  <a:srgbClr val="FF00FF"/>
                </a:solidFill>
              </a:rPr>
              <a:t>It represents the browser window and its components as objects, providing methods and properties to control and access various aspects of the browser environment.</a:t>
            </a:r>
            <a:endParaRPr sz="23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167"/>
          <p:cNvSpPr txBox="1">
            <a:spLocks noGrp="1"/>
          </p:cNvSpPr>
          <p:nvPr>
            <p:ph type="subTitle" idx="1"/>
          </p:nvPr>
        </p:nvSpPr>
        <p:spPr>
          <a:xfrm>
            <a:off x="188225" y="711025"/>
            <a:ext cx="8520600" cy="3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4291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A67D"/>
              </a:buClr>
              <a:buSzPts val="3375"/>
              <a:buAutoNum type="arabicPeriod"/>
            </a:pPr>
            <a:r>
              <a:rPr lang="en" sz="3375">
                <a:solidFill>
                  <a:srgbClr val="00A67D"/>
                </a:solidFill>
              </a:rPr>
              <a:t>Window Object</a:t>
            </a:r>
            <a:endParaRPr sz="3375">
              <a:solidFill>
                <a:srgbClr val="00A67D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>
              <a:solidFill>
                <a:srgbClr val="00A67D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375">
              <a:solidFill>
                <a:srgbClr val="FFFF00"/>
              </a:solidFill>
            </a:endParaRPr>
          </a:p>
          <a:p>
            <a:pPr marL="914400" lvl="0" indent="-33280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41"/>
              <a:buChar char="●"/>
            </a:pPr>
            <a:r>
              <a:rPr lang="en" sz="1641">
                <a:solidFill>
                  <a:schemeClr val="accent4"/>
                </a:solidFill>
              </a:rPr>
              <a:t>The top-level object in the BOM hierarchy is the window object, which represents the browser window or tab. </a:t>
            </a:r>
            <a:endParaRPr sz="1641">
              <a:solidFill>
                <a:schemeClr val="accent4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641">
              <a:solidFill>
                <a:schemeClr val="accent4"/>
              </a:solidFill>
            </a:endParaRPr>
          </a:p>
          <a:p>
            <a:pPr marL="914400" lvl="0" indent="-33280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41"/>
              <a:buChar char="●"/>
            </a:pPr>
            <a:r>
              <a:rPr lang="en" sz="1641">
                <a:solidFill>
                  <a:schemeClr val="accent4"/>
                </a:solidFill>
              </a:rPr>
              <a:t>It provides properties and methods to control the browser window, navigate to different URLs, and access other objects within the BOM.</a:t>
            </a:r>
            <a:endParaRPr sz="1641">
              <a:solidFill>
                <a:schemeClr val="accent4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641">
              <a:solidFill>
                <a:schemeClr val="accent4"/>
              </a:solidFill>
            </a:endParaRPr>
          </a:p>
          <a:p>
            <a:pPr marL="914400" lvl="0" indent="-33280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41"/>
              <a:buChar char="●"/>
            </a:pPr>
            <a:r>
              <a:rPr lang="en" sz="1641">
                <a:solidFill>
                  <a:schemeClr val="accent4"/>
                </a:solidFill>
              </a:rPr>
              <a:t>Writing → window.alert() and just alert same thing.</a:t>
            </a:r>
            <a:endParaRPr sz="1641">
              <a:solidFill>
                <a:schemeClr val="accent4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967">
              <a:solidFill>
                <a:srgbClr val="FFFF00"/>
              </a:solidFill>
            </a:endParaRPr>
          </a:p>
          <a:p>
            <a:pPr marL="914400" lvl="0" indent="-34226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790"/>
              <a:buChar char="●"/>
            </a:pPr>
            <a:r>
              <a:rPr lang="en" sz="1790">
                <a:solidFill>
                  <a:srgbClr val="FF00FF"/>
                </a:solidFill>
              </a:rPr>
              <a:t>Alert, confirm, prompt, setTimeout, setInterval, clearTimeout, clearInterval, open, close</a:t>
            </a:r>
            <a:endParaRPr sz="1790">
              <a:solidFill>
                <a:srgbClr val="FF00FF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790">
              <a:solidFill>
                <a:srgbClr val="FF00FF"/>
              </a:solidFill>
            </a:endParaRPr>
          </a:p>
          <a:p>
            <a:pPr marL="914400" lvl="0" indent="-34226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790"/>
              <a:buChar char="●"/>
            </a:pPr>
            <a:r>
              <a:rPr lang="en" sz="1790">
                <a:solidFill>
                  <a:srgbClr val="FF00FF"/>
                </a:solidFill>
              </a:rPr>
              <a:t>innerWidth, document.body.clientWidth</a:t>
            </a:r>
            <a:endParaRPr sz="1790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375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375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375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168"/>
          <p:cNvSpPr txBox="1">
            <a:spLocks noGrp="1"/>
          </p:cNvSpPr>
          <p:nvPr>
            <p:ph type="subTitle" idx="1"/>
          </p:nvPr>
        </p:nvSpPr>
        <p:spPr>
          <a:xfrm>
            <a:off x="188225" y="215025"/>
            <a:ext cx="8520600" cy="3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625">
                <a:solidFill>
                  <a:srgbClr val="00A67D"/>
                </a:solidFill>
              </a:rPr>
              <a:t>2.	Navigator Object</a:t>
            </a:r>
            <a:endParaRPr sz="2625">
              <a:solidFill>
                <a:srgbClr val="00A67D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  <a:p>
            <a:pPr marL="914400" lvl="0" indent="-33608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93"/>
              <a:buChar char="●"/>
            </a:pPr>
            <a:r>
              <a:rPr lang="en" sz="1692">
                <a:solidFill>
                  <a:schemeClr val="accent4"/>
                </a:solidFill>
              </a:rPr>
              <a:t>The navigator object is part of the Browser Object Model (BOM). It provides information about the user's browser and device.</a:t>
            </a:r>
            <a:endParaRPr sz="1692">
              <a:solidFill>
                <a:schemeClr val="accent4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692">
              <a:solidFill>
                <a:schemeClr val="accent4"/>
              </a:solidFill>
            </a:endParaRPr>
          </a:p>
          <a:p>
            <a:pPr marL="914400" lvl="0" indent="-33608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93"/>
              <a:buChar char="●"/>
            </a:pPr>
            <a:r>
              <a:rPr lang="en" sz="1692">
                <a:solidFill>
                  <a:schemeClr val="accent4"/>
                </a:solidFill>
              </a:rPr>
              <a:t>It includes various properties and methods to access and retrieve browser-related information.</a:t>
            </a:r>
            <a:endParaRPr sz="1692">
              <a:solidFill>
                <a:schemeClr val="accent4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692">
              <a:solidFill>
                <a:srgbClr val="FFFF00"/>
              </a:solidFill>
            </a:endParaRPr>
          </a:p>
          <a:p>
            <a:pPr marL="914400" lvl="0" indent="-33608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693"/>
              <a:buChar char="●"/>
            </a:pPr>
            <a:r>
              <a:rPr lang="en" sz="1692">
                <a:solidFill>
                  <a:srgbClr val="FF00FF"/>
                </a:solidFill>
              </a:rPr>
              <a:t>navigator.userAgent, navigator.language, navigator.platform,</a:t>
            </a:r>
            <a:endParaRPr sz="1692">
              <a:solidFill>
                <a:srgbClr val="FF00FF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692">
              <a:solidFill>
                <a:srgbClr val="FF00FF"/>
              </a:solidFill>
            </a:endParaRPr>
          </a:p>
          <a:p>
            <a:pPr marL="914400" lvl="0" indent="-33608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693"/>
              <a:buChar char="●"/>
            </a:pPr>
            <a:r>
              <a:rPr lang="en" sz="1692">
                <a:solidFill>
                  <a:srgbClr val="FF00FF"/>
                </a:solidFill>
              </a:rPr>
              <a:t>navigator.geolocation.getCurrentPosition(successCallback, errorCallback)</a:t>
            </a:r>
            <a:endParaRPr sz="1692">
              <a:solidFill>
                <a:srgbClr val="FF00FF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692">
              <a:solidFill>
                <a:srgbClr val="FF00FF"/>
              </a:solidFill>
            </a:endParaRPr>
          </a:p>
          <a:p>
            <a:pPr marL="914400" lvl="0" indent="-33608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693"/>
              <a:buChar char="●"/>
            </a:pPr>
            <a:r>
              <a:rPr lang="en" sz="1692">
                <a:solidFill>
                  <a:srgbClr val="FF00FF"/>
                </a:solidFill>
              </a:rPr>
              <a:t>navigator.onLine, navigator.connection, navigator.vibrate(pattern), </a:t>
            </a:r>
            <a:endParaRPr sz="1692">
              <a:solidFill>
                <a:srgbClr val="FF00FF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92">
              <a:solidFill>
                <a:srgbClr val="FF00FF"/>
              </a:solidFill>
            </a:endParaRPr>
          </a:p>
          <a:p>
            <a:pPr marL="914400" lvl="0" indent="-33608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693"/>
              <a:buChar char="●"/>
            </a:pPr>
            <a:r>
              <a:rPr lang="en" sz="1692">
                <a:solidFill>
                  <a:srgbClr val="FF00FF"/>
                </a:solidFill>
              </a:rPr>
              <a:t>navigator.mediaDevices.getUserMedia(constraints):</a:t>
            </a:r>
            <a:endParaRPr sz="1692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169"/>
          <p:cNvSpPr txBox="1">
            <a:spLocks noGrp="1"/>
          </p:cNvSpPr>
          <p:nvPr>
            <p:ph type="subTitle" idx="1"/>
          </p:nvPr>
        </p:nvSpPr>
        <p:spPr>
          <a:xfrm>
            <a:off x="188225" y="550475"/>
            <a:ext cx="8520600" cy="3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625">
                <a:solidFill>
                  <a:srgbClr val="00A67D"/>
                </a:solidFill>
              </a:rPr>
              <a:t>3.	Location Object</a:t>
            </a:r>
            <a:endParaRPr sz="2625">
              <a:solidFill>
                <a:srgbClr val="00A67D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  <a:p>
            <a:pPr marL="914400" lvl="0" indent="-33608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DF3079"/>
              </a:buClr>
              <a:buSzPts val="1693"/>
              <a:buChar char="●"/>
            </a:pPr>
            <a:r>
              <a:rPr lang="en" sz="1692">
                <a:solidFill>
                  <a:schemeClr val="accent4"/>
                </a:solidFill>
              </a:rPr>
              <a:t>The location object represents the URL of the current web page. </a:t>
            </a:r>
            <a:endParaRPr sz="1692">
              <a:solidFill>
                <a:schemeClr val="accent4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92">
              <a:solidFill>
                <a:schemeClr val="accent4"/>
              </a:solidFill>
            </a:endParaRPr>
          </a:p>
          <a:p>
            <a:pPr marL="914400" lvl="0" indent="-33608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DF3079"/>
              </a:buClr>
              <a:buSzPts val="1693"/>
              <a:buChar char="●"/>
            </a:pPr>
            <a:r>
              <a:rPr lang="en" sz="1692">
                <a:solidFill>
                  <a:schemeClr val="accent4"/>
                </a:solidFill>
              </a:rPr>
              <a:t>It allows you to read and modify the URL, navigate to different pages, and retrieve information like the hostname, pathname, and query parameters.</a:t>
            </a:r>
            <a:endParaRPr sz="1692">
              <a:solidFill>
                <a:schemeClr val="accent4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92">
              <a:solidFill>
                <a:schemeClr val="accent4"/>
              </a:solidFill>
            </a:endParaRPr>
          </a:p>
          <a:p>
            <a:pPr marL="914400" lvl="0" indent="-34243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793"/>
              <a:buChar char="●"/>
            </a:pPr>
            <a:r>
              <a:rPr lang="en" sz="1792">
                <a:solidFill>
                  <a:srgbClr val="FF00FF"/>
                </a:solidFill>
              </a:rPr>
              <a:t>Location.href, location.protocol, location.hostname, location.pathname,</a:t>
            </a:r>
            <a:endParaRPr sz="1792">
              <a:solidFill>
                <a:srgbClr val="FF00FF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92">
              <a:solidFill>
                <a:srgbClr val="FF00FF"/>
              </a:solidFill>
            </a:endParaRPr>
          </a:p>
          <a:p>
            <a:pPr marL="914400" lvl="0" indent="-342439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793"/>
              <a:buChar char="●"/>
            </a:pPr>
            <a:r>
              <a:rPr lang="en" sz="1792">
                <a:solidFill>
                  <a:srgbClr val="FF00FF"/>
                </a:solidFill>
              </a:rPr>
              <a:t>location.search,  location.reload(), location.assign(url)</a:t>
            </a:r>
            <a:endParaRPr sz="2725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170"/>
          <p:cNvSpPr txBox="1">
            <a:spLocks noGrp="1"/>
          </p:cNvSpPr>
          <p:nvPr>
            <p:ph type="subTitle" idx="1"/>
          </p:nvPr>
        </p:nvSpPr>
        <p:spPr>
          <a:xfrm>
            <a:off x="188225" y="550475"/>
            <a:ext cx="8520600" cy="3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625">
                <a:solidFill>
                  <a:srgbClr val="00A67D"/>
                </a:solidFill>
              </a:rPr>
              <a:t>4.	History Object</a:t>
            </a:r>
            <a:endParaRPr sz="2625">
              <a:solidFill>
                <a:srgbClr val="00A67D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00A67D"/>
              </a:solidFill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DF3079"/>
              </a:buClr>
              <a:buSzPts val="1625"/>
              <a:buChar char="●"/>
            </a:pPr>
            <a:r>
              <a:rPr lang="en" sz="1625">
                <a:solidFill>
                  <a:srgbClr val="DF3079"/>
                </a:solidFill>
              </a:rPr>
              <a:t>The history object provides methods to navigate backward and forward within the browser's history. </a:t>
            </a:r>
            <a:endParaRPr sz="1625">
              <a:solidFill>
                <a:srgbClr val="DF3079"/>
              </a:solidFill>
            </a:endParaRPr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>
              <a:solidFill>
                <a:srgbClr val="DF3079"/>
              </a:solidFill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DF3079"/>
              </a:buClr>
              <a:buSzPts val="1625"/>
              <a:buChar char="●"/>
            </a:pPr>
            <a:r>
              <a:rPr lang="en" sz="1625">
                <a:solidFill>
                  <a:srgbClr val="DF3079"/>
                </a:solidFill>
              </a:rPr>
              <a:t>You can use it to programmatically control the browser's navigation.</a:t>
            </a:r>
            <a:endParaRPr sz="1625">
              <a:solidFill>
                <a:srgbClr val="DF3079"/>
              </a:solidFill>
            </a:endParaRPr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>
              <a:solidFill>
                <a:srgbClr val="DF3079"/>
              </a:solidFill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DF3079"/>
              </a:buClr>
              <a:buSzPts val="1625"/>
              <a:buChar char="●"/>
            </a:pPr>
            <a:r>
              <a:rPr lang="en" sz="1625">
                <a:solidFill>
                  <a:srgbClr val="DF3079"/>
                </a:solidFill>
              </a:rPr>
              <a:t>Such as going back to the previous page or redirecting the user to a specific page in their history.</a:t>
            </a:r>
            <a:endParaRPr sz="1625">
              <a:solidFill>
                <a:srgbClr val="DF3079"/>
              </a:solidFill>
            </a:endParaRPr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>
              <a:solidFill>
                <a:srgbClr val="DF3079"/>
              </a:solidFill>
            </a:endParaRPr>
          </a:p>
          <a:p>
            <a:pPr marL="457200" lvl="0" indent="-37623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325"/>
              <a:buChar char="●"/>
            </a:pPr>
            <a:r>
              <a:rPr lang="en" sz="2325">
                <a:solidFill>
                  <a:srgbClr val="FF00FF"/>
                </a:solidFill>
              </a:rPr>
              <a:t>history.back(), history.forward(), history.go(2)</a:t>
            </a:r>
            <a:endParaRPr sz="2325">
              <a:solidFill>
                <a:srgbClr val="FF00FF"/>
              </a:solidFill>
            </a:endParaRPr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>
              <a:solidFill>
                <a:srgbClr val="DF3079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>
              <a:solidFill>
                <a:srgbClr val="DF3079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171"/>
          <p:cNvSpPr txBox="1">
            <a:spLocks noGrp="1"/>
          </p:cNvSpPr>
          <p:nvPr>
            <p:ph type="subTitle" idx="1"/>
          </p:nvPr>
        </p:nvSpPr>
        <p:spPr>
          <a:xfrm>
            <a:off x="188225" y="550475"/>
            <a:ext cx="8520600" cy="3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625">
                <a:solidFill>
                  <a:srgbClr val="00A67D"/>
                </a:solidFill>
              </a:rPr>
              <a:t>5.	Screen Object</a:t>
            </a:r>
            <a:endParaRPr sz="2625">
              <a:solidFill>
                <a:srgbClr val="00A67D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00A67D"/>
              </a:solidFill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625"/>
              <a:buChar char="●"/>
            </a:pPr>
            <a:r>
              <a:rPr lang="en" sz="1625">
                <a:solidFill>
                  <a:srgbClr val="DF3079"/>
                </a:solidFill>
              </a:rPr>
              <a:t>The screen object represents the user's screen or monitor. </a:t>
            </a:r>
            <a:endParaRPr sz="1625">
              <a:solidFill>
                <a:srgbClr val="DF3079"/>
              </a:solidFill>
            </a:endParaRPr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>
              <a:solidFill>
                <a:srgbClr val="DF3079"/>
              </a:solidFill>
            </a:endParaRPr>
          </a:p>
          <a:p>
            <a:pPr marL="457200" lvl="0" indent="-3317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625"/>
              <a:buChar char="●"/>
            </a:pPr>
            <a:r>
              <a:rPr lang="en" sz="1625">
                <a:solidFill>
                  <a:srgbClr val="DF3079"/>
                </a:solidFill>
              </a:rPr>
              <a:t>It provides properties to retrieve information about the screen's dimensions, color depth, and other display-related details.</a:t>
            </a:r>
            <a:endParaRPr sz="1625">
              <a:solidFill>
                <a:srgbClr val="DF3079"/>
              </a:solidFill>
            </a:endParaRPr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>
              <a:solidFill>
                <a:srgbClr val="DF3079"/>
              </a:solidFill>
            </a:endParaRPr>
          </a:p>
          <a:p>
            <a:pPr marL="457200" lvl="0" indent="-3571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025"/>
              <a:buChar char="●"/>
            </a:pPr>
            <a:r>
              <a:rPr lang="en" sz="2025">
                <a:solidFill>
                  <a:srgbClr val="FF00FF"/>
                </a:solidFill>
              </a:rPr>
              <a:t>screen.width, screen.height, screen.availwidth, screen.availheight</a:t>
            </a:r>
            <a:endParaRPr sz="2025">
              <a:solidFill>
                <a:srgbClr val="FF00FF"/>
              </a:solidFill>
            </a:endParaRPr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25">
              <a:solidFill>
                <a:srgbClr val="FF00FF"/>
              </a:solidFill>
            </a:endParaRPr>
          </a:p>
          <a:p>
            <a:pPr marL="457200" lvl="0" indent="-35718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025"/>
              <a:buChar char="●"/>
            </a:pPr>
            <a:r>
              <a:rPr lang="en" sz="2025">
                <a:solidFill>
                  <a:srgbClr val="FF00FF"/>
                </a:solidFill>
              </a:rPr>
              <a:t>screen.orientation.type, screen.orientation.angle</a:t>
            </a:r>
            <a:endParaRPr sz="2025">
              <a:solidFill>
                <a:srgbClr val="FF00FF"/>
              </a:solidFill>
            </a:endParaRPr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>
              <a:solidFill>
                <a:srgbClr val="DF3079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25">
              <a:solidFill>
                <a:srgbClr val="DF3079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2625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>
            <a:spLocks noGrp="1"/>
          </p:cNvSpPr>
          <p:nvPr>
            <p:ph type="ctrTitle"/>
          </p:nvPr>
        </p:nvSpPr>
        <p:spPr>
          <a:xfrm>
            <a:off x="311700" y="94650"/>
            <a:ext cx="8520600" cy="12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Types Software Developer</a:t>
            </a:r>
            <a:endParaRPr/>
          </a:p>
        </p:txBody>
      </p:sp>
      <p:sp>
        <p:nvSpPr>
          <p:cNvPr id="139" name="Google Shape;139;p28"/>
          <p:cNvSpPr txBox="1">
            <a:spLocks noGrp="1"/>
          </p:cNvSpPr>
          <p:nvPr>
            <p:ph type="subTitle" idx="1"/>
          </p:nvPr>
        </p:nvSpPr>
        <p:spPr>
          <a:xfrm>
            <a:off x="311700" y="1929525"/>
            <a:ext cx="8520600" cy="26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Frontend Developer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Backend Developer</a:t>
            </a:r>
            <a:endParaRPr sz="3000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72"/>
          <p:cNvSpPr txBox="1">
            <a:spLocks noGrp="1"/>
          </p:cNvSpPr>
          <p:nvPr>
            <p:ph type="ctrTitle"/>
          </p:nvPr>
        </p:nvSpPr>
        <p:spPr>
          <a:xfrm>
            <a:off x="533325" y="466575"/>
            <a:ext cx="8520600" cy="360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00"/>
                </a:solidFill>
              </a:rPr>
              <a:t>Let’s Understand Browser Storage</a:t>
            </a:r>
            <a:endParaRPr sz="4000"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rgbClr val="FFFF00"/>
              </a:solidFill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600"/>
              <a:buChar char="●"/>
            </a:pPr>
            <a:r>
              <a:rPr lang="en" sz="2600">
                <a:solidFill>
                  <a:srgbClr val="FF00FF"/>
                </a:solidFill>
              </a:rPr>
              <a:t>Session Storage</a:t>
            </a:r>
            <a:endParaRPr sz="2600">
              <a:solidFill>
                <a:srgbClr val="FF00FF"/>
              </a:solidFill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600"/>
              <a:buChar char="●"/>
            </a:pPr>
            <a:r>
              <a:rPr lang="en" sz="2600">
                <a:solidFill>
                  <a:srgbClr val="FF00FF"/>
                </a:solidFill>
              </a:rPr>
              <a:t>Local Storage</a:t>
            </a:r>
            <a:endParaRPr sz="2600">
              <a:solidFill>
                <a:srgbClr val="FF00FF"/>
              </a:solidFill>
            </a:endParaRPr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600"/>
              <a:buChar char="●"/>
            </a:pPr>
            <a:r>
              <a:rPr lang="en" sz="2600">
                <a:solidFill>
                  <a:srgbClr val="FF00FF"/>
                </a:solidFill>
              </a:rPr>
              <a:t>IndexedDB</a:t>
            </a:r>
            <a:endParaRPr sz="26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173"/>
          <p:cNvSpPr txBox="1">
            <a:spLocks noGrp="1"/>
          </p:cNvSpPr>
          <p:nvPr>
            <p:ph type="ctrTitle"/>
          </p:nvPr>
        </p:nvSpPr>
        <p:spPr>
          <a:xfrm>
            <a:off x="154825" y="1161150"/>
            <a:ext cx="8677500" cy="24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Browsers can store temporary data using various mechanisms.</a:t>
            </a:r>
            <a:endParaRPr>
              <a:solidFill>
                <a:srgbClr val="9900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743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55">
                <a:solidFill>
                  <a:srgbClr val="FFFF00"/>
                </a:solidFill>
              </a:rPr>
              <a:t>Examples :-</a:t>
            </a:r>
            <a:endParaRPr sz="3755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174"/>
          <p:cNvSpPr txBox="1">
            <a:spLocks noGrp="1"/>
          </p:cNvSpPr>
          <p:nvPr>
            <p:ph type="ctrTitle"/>
          </p:nvPr>
        </p:nvSpPr>
        <p:spPr>
          <a:xfrm>
            <a:off x="311700" y="490275"/>
            <a:ext cx="8520600" cy="6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A67D"/>
                </a:solidFill>
              </a:rPr>
              <a:t>Session Storage</a:t>
            </a:r>
            <a:endParaRPr>
              <a:solidFill>
                <a:srgbClr val="00A67D"/>
              </a:solidFill>
            </a:endParaRPr>
          </a:p>
        </p:txBody>
      </p:sp>
      <p:sp>
        <p:nvSpPr>
          <p:cNvPr id="984" name="Google Shape;984;p174"/>
          <p:cNvSpPr txBox="1">
            <a:spLocks noGrp="1"/>
          </p:cNvSpPr>
          <p:nvPr>
            <p:ph type="subTitle" idx="1"/>
          </p:nvPr>
        </p:nvSpPr>
        <p:spPr>
          <a:xfrm>
            <a:off x="311700" y="1186950"/>
            <a:ext cx="8520600" cy="26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Stores data for a single browsing session. 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4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The data is available only within the current session and is cleared when the browser is closed.  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4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Limit is max 5 MB.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4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Example :-</a:t>
            </a:r>
            <a:endParaRPr sz="21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75"/>
          <p:cNvSpPr txBox="1">
            <a:spLocks noGrp="1"/>
          </p:cNvSpPr>
          <p:nvPr>
            <p:ph type="ctrTitle"/>
          </p:nvPr>
        </p:nvSpPr>
        <p:spPr>
          <a:xfrm>
            <a:off x="311700" y="490275"/>
            <a:ext cx="8520600" cy="6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A67D"/>
                </a:solidFill>
              </a:rPr>
              <a:t>Local Storage</a:t>
            </a:r>
            <a:endParaRPr>
              <a:solidFill>
                <a:srgbClr val="00A67D"/>
              </a:solidFill>
            </a:endParaRPr>
          </a:p>
        </p:txBody>
      </p:sp>
      <p:sp>
        <p:nvSpPr>
          <p:cNvPr id="990" name="Google Shape;990;p175"/>
          <p:cNvSpPr txBox="1">
            <a:spLocks noGrp="1"/>
          </p:cNvSpPr>
          <p:nvPr>
            <p:ph type="subTitle" idx="1"/>
          </p:nvPr>
        </p:nvSpPr>
        <p:spPr>
          <a:xfrm>
            <a:off x="311700" y="1186950"/>
            <a:ext cx="8520600" cy="26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Char char="●"/>
            </a:pPr>
            <a:r>
              <a:rPr lang="en" sz="2400">
                <a:solidFill>
                  <a:schemeClr val="accent4"/>
                </a:solidFill>
              </a:rPr>
              <a:t>Stores data that persists even after the browser is closed and reopened. </a:t>
            </a:r>
            <a:endParaRPr sz="24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accent4"/>
              </a:solidFill>
            </a:endParaRPr>
          </a:p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Char char="●"/>
            </a:pPr>
            <a:r>
              <a:rPr lang="en" sz="2400">
                <a:solidFill>
                  <a:schemeClr val="accent4"/>
                </a:solidFill>
              </a:rPr>
              <a:t>This data is available across browser sessions.  Limit is up to 10 megabytes.</a:t>
            </a:r>
            <a:endParaRPr sz="24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accent4"/>
              </a:solidFill>
            </a:endParaRPr>
          </a:p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Char char="●"/>
            </a:pPr>
            <a:r>
              <a:rPr lang="en" sz="2400">
                <a:solidFill>
                  <a:schemeClr val="accent4"/>
                </a:solidFill>
              </a:rPr>
              <a:t>Example:-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176"/>
          <p:cNvSpPr txBox="1">
            <a:spLocks noGrp="1"/>
          </p:cNvSpPr>
          <p:nvPr>
            <p:ph type="ctrTitle"/>
          </p:nvPr>
        </p:nvSpPr>
        <p:spPr>
          <a:xfrm>
            <a:off x="178100" y="611450"/>
            <a:ext cx="8520600" cy="10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26329"/>
              <a:buNone/>
            </a:pPr>
            <a:r>
              <a:rPr lang="en" sz="3759">
                <a:solidFill>
                  <a:srgbClr val="FFFF00"/>
                </a:solidFill>
              </a:rPr>
              <a:t>Agenda - Class 14 June 2023</a:t>
            </a:r>
            <a:endParaRPr sz="3759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endParaRPr sz="4480"/>
          </a:p>
        </p:txBody>
      </p:sp>
      <p:sp>
        <p:nvSpPr>
          <p:cNvPr id="996" name="Google Shape;996;p176"/>
          <p:cNvSpPr txBox="1">
            <a:spLocks noGrp="1"/>
          </p:cNvSpPr>
          <p:nvPr>
            <p:ph type="subTitle" idx="1"/>
          </p:nvPr>
        </p:nvSpPr>
        <p:spPr>
          <a:xfrm>
            <a:off x="830250" y="1495325"/>
            <a:ext cx="8520600" cy="2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FF00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Understanding Web Architecture &amp; Backend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Understanding HTTP</a:t>
            </a:r>
            <a:endParaRPr sz="21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lang="en" sz="2100">
                <a:solidFill>
                  <a:srgbClr val="00FF00"/>
                </a:solidFill>
              </a:rPr>
              <a:t>Understanding JSON</a:t>
            </a:r>
            <a:endParaRPr sz="21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rgbClr val="FF00FF"/>
                </a:solidFill>
              </a:rPr>
              <a:t>Understanding AJAX, XHR</a:t>
            </a:r>
            <a:endParaRPr sz="21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177"/>
          <p:cNvSpPr txBox="1">
            <a:spLocks noGrp="1"/>
          </p:cNvSpPr>
          <p:nvPr>
            <p:ph type="ctrTitle"/>
          </p:nvPr>
        </p:nvSpPr>
        <p:spPr>
          <a:xfrm>
            <a:off x="464775" y="223450"/>
            <a:ext cx="8520600" cy="6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CE9178"/>
                </a:solidFill>
              </a:rPr>
              <a:t>HTTP - Hypertext Transfer Protocol</a:t>
            </a:r>
            <a:endParaRPr sz="4200">
              <a:solidFill>
                <a:srgbClr val="CE9178"/>
              </a:solidFill>
            </a:endParaRPr>
          </a:p>
        </p:txBody>
      </p:sp>
      <p:sp>
        <p:nvSpPr>
          <p:cNvPr id="1002" name="Google Shape;1002;p177"/>
          <p:cNvSpPr txBox="1">
            <a:spLocks noGrp="1"/>
          </p:cNvSpPr>
          <p:nvPr>
            <p:ph type="subTitle" idx="1"/>
          </p:nvPr>
        </p:nvSpPr>
        <p:spPr>
          <a:xfrm>
            <a:off x="311700" y="1248400"/>
            <a:ext cx="8520600" cy="33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Char char="●"/>
            </a:pPr>
            <a:r>
              <a:rPr lang="en" sz="2400">
                <a:solidFill>
                  <a:srgbClr val="FFFF00"/>
                </a:solidFill>
              </a:rPr>
              <a:t>Application-layer protocol for transmitting hypermedia documents, such as HTML.</a:t>
            </a:r>
            <a:endParaRPr sz="2400">
              <a:solidFill>
                <a:srgbClr val="FFFF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400"/>
              <a:buChar char="●"/>
            </a:pPr>
            <a:r>
              <a:rPr lang="en" sz="2400">
                <a:solidFill>
                  <a:srgbClr val="FF00FF"/>
                </a:solidFill>
              </a:rPr>
              <a:t>It was designed for communication between web browsers and web server.</a:t>
            </a:r>
            <a:endParaRPr sz="2400">
              <a:solidFill>
                <a:srgbClr val="FF00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accent5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Char char="●"/>
            </a:pPr>
            <a:r>
              <a:rPr lang="en" sz="2400">
                <a:solidFill>
                  <a:schemeClr val="accent5"/>
                </a:solidFill>
              </a:rPr>
              <a:t>HTTP follows a classical client-server model.</a:t>
            </a:r>
            <a:endParaRPr sz="2400">
              <a:solidFill>
                <a:schemeClr val="accent5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C27BA0"/>
              </a:buClr>
              <a:buSzPts val="2400"/>
              <a:buChar char="●"/>
            </a:pPr>
            <a:r>
              <a:rPr lang="en" sz="2400">
                <a:solidFill>
                  <a:srgbClr val="C27BA0"/>
                </a:solidFill>
              </a:rPr>
              <a:t>A client opening a connection to make a request, then waiting until it receives a response.</a:t>
            </a:r>
            <a:endParaRPr sz="2400">
              <a:solidFill>
                <a:srgbClr val="C27BA0"/>
              </a:solidFill>
            </a:endParaRPr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178"/>
          <p:cNvSpPr txBox="1">
            <a:spLocks noGrp="1"/>
          </p:cNvSpPr>
          <p:nvPr>
            <p:ph type="ctrTitle"/>
          </p:nvPr>
        </p:nvSpPr>
        <p:spPr>
          <a:xfrm>
            <a:off x="311700" y="257425"/>
            <a:ext cx="8520600" cy="11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Most Important Point for HTTP</a:t>
            </a:r>
            <a:endParaRPr sz="4600"/>
          </a:p>
        </p:txBody>
      </p:sp>
      <p:sp>
        <p:nvSpPr>
          <p:cNvPr id="1008" name="Google Shape;1008;p178"/>
          <p:cNvSpPr txBox="1">
            <a:spLocks noGrp="1"/>
          </p:cNvSpPr>
          <p:nvPr>
            <p:ph type="subTitle" idx="1"/>
          </p:nvPr>
        </p:nvSpPr>
        <p:spPr>
          <a:xfrm>
            <a:off x="572275" y="1848850"/>
            <a:ext cx="8520600" cy="20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75443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>
                <a:solidFill>
                  <a:schemeClr val="accent6"/>
                </a:solidFill>
              </a:rPr>
              <a:t>HTTP is a </a:t>
            </a:r>
            <a:r>
              <a:rPr lang="en" sz="2500">
                <a:solidFill>
                  <a:schemeClr val="accent4"/>
                </a:solidFill>
              </a:rPr>
              <a:t>stateless protocol</a:t>
            </a:r>
            <a:r>
              <a:rPr lang="en" sz="2500">
                <a:solidFill>
                  <a:schemeClr val="accent6"/>
                </a:solidFill>
              </a:rPr>
              <a:t>, meaning that the server does not keep any data (state) between two requests.</a:t>
            </a:r>
            <a:endParaRPr sz="2500">
              <a:solidFill>
                <a:schemeClr val="accent6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accent6"/>
              </a:solidFill>
            </a:endParaRPr>
          </a:p>
          <a:p>
            <a:pPr marL="457200" lvl="0" indent="-375443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Char char="●"/>
            </a:pPr>
            <a:r>
              <a:rPr lang="en" sz="2500">
                <a:solidFill>
                  <a:schemeClr val="accent6"/>
                </a:solidFill>
              </a:rPr>
              <a:t>Request and Response Model.</a:t>
            </a:r>
            <a:endParaRPr sz="250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79"/>
          <p:cNvSpPr txBox="1">
            <a:spLocks noGrp="1"/>
          </p:cNvSpPr>
          <p:nvPr>
            <p:ph type="ctrTitle"/>
          </p:nvPr>
        </p:nvSpPr>
        <p:spPr>
          <a:xfrm>
            <a:off x="311700" y="240075"/>
            <a:ext cx="8520600" cy="63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50">
                <a:solidFill>
                  <a:schemeClr val="accent6"/>
                </a:solidFill>
              </a:rPr>
              <a:t>HTTP Methods and How to Request</a:t>
            </a:r>
            <a:endParaRPr sz="3850">
              <a:solidFill>
                <a:schemeClr val="accent6"/>
              </a:solidFill>
            </a:endParaRPr>
          </a:p>
        </p:txBody>
      </p:sp>
      <p:sp>
        <p:nvSpPr>
          <p:cNvPr id="1014" name="Google Shape;1014;p179"/>
          <p:cNvSpPr txBox="1">
            <a:spLocks noGrp="1"/>
          </p:cNvSpPr>
          <p:nvPr>
            <p:ph type="subTitle" idx="1"/>
          </p:nvPr>
        </p:nvSpPr>
        <p:spPr>
          <a:xfrm>
            <a:off x="311700" y="1078450"/>
            <a:ext cx="8520600" cy="3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100"/>
              <a:buChar char="●"/>
            </a:pPr>
            <a:r>
              <a:rPr lang="en" sz="2100">
                <a:solidFill>
                  <a:srgbClr val="FF00FF"/>
                </a:solidFill>
              </a:rPr>
              <a:t>The different operations ( create, delete, update &amp; delete ) that can be done with HTTP.</a:t>
            </a:r>
            <a:endParaRPr sz="2100">
              <a:solidFill>
                <a:srgbClr val="FF00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The commonly used methods are :-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rgbClr val="00A67D"/>
              </a:buClr>
              <a:buSzPts val="1700"/>
              <a:buChar char="○"/>
            </a:pPr>
            <a:r>
              <a:rPr lang="en" sz="1700">
                <a:solidFill>
                  <a:srgbClr val="00A67D"/>
                </a:solidFill>
              </a:rPr>
              <a:t>GET (retrieve a resource)</a:t>
            </a:r>
            <a:endParaRPr sz="1700">
              <a:solidFill>
                <a:srgbClr val="00A67D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A67D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rgbClr val="00A67D"/>
              </a:buClr>
              <a:buSzPts val="1700"/>
              <a:buChar char="○"/>
            </a:pPr>
            <a:r>
              <a:rPr lang="en" sz="1700">
                <a:solidFill>
                  <a:srgbClr val="00A67D"/>
                </a:solidFill>
              </a:rPr>
              <a:t>POST (create a new resource)</a:t>
            </a:r>
            <a:endParaRPr sz="1700">
              <a:solidFill>
                <a:srgbClr val="00A67D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A67D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rgbClr val="00A67D"/>
              </a:buClr>
              <a:buSzPts val="1700"/>
              <a:buChar char="○"/>
            </a:pPr>
            <a:r>
              <a:rPr lang="en" sz="1700">
                <a:solidFill>
                  <a:srgbClr val="00A67D"/>
                </a:solidFill>
              </a:rPr>
              <a:t>PUT/PATCH (update an existing resource)</a:t>
            </a:r>
            <a:endParaRPr sz="1700">
              <a:solidFill>
                <a:srgbClr val="00A67D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A67D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rgbClr val="00A67D"/>
              </a:buClr>
              <a:buSzPts val="1700"/>
              <a:buChar char="○"/>
            </a:pPr>
            <a:r>
              <a:rPr lang="en" sz="1700">
                <a:solidFill>
                  <a:srgbClr val="00A67D"/>
                </a:solidFill>
              </a:rPr>
              <a:t>DELETE (remove a resource).</a:t>
            </a:r>
            <a:endParaRPr sz="1700">
              <a:solidFill>
                <a:srgbClr val="00A67D"/>
              </a:solidFill>
            </a:endParaRPr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180"/>
          <p:cNvSpPr txBox="1">
            <a:spLocks noGrp="1"/>
          </p:cNvSpPr>
          <p:nvPr>
            <p:ph type="ctrTitle"/>
          </p:nvPr>
        </p:nvSpPr>
        <p:spPr>
          <a:xfrm>
            <a:off x="311700" y="212350"/>
            <a:ext cx="8520600" cy="63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50">
                <a:solidFill>
                  <a:schemeClr val="accent6"/>
                </a:solidFill>
              </a:rPr>
              <a:t>HTTP Response and Status Code</a:t>
            </a:r>
            <a:endParaRPr sz="3850">
              <a:solidFill>
                <a:schemeClr val="accent6"/>
              </a:solidFill>
            </a:endParaRPr>
          </a:p>
        </p:txBody>
      </p:sp>
      <p:sp>
        <p:nvSpPr>
          <p:cNvPr id="1020" name="Google Shape;1020;p180"/>
          <p:cNvSpPr txBox="1">
            <a:spLocks noGrp="1"/>
          </p:cNvSpPr>
          <p:nvPr>
            <p:ph type="subTitle" idx="1"/>
          </p:nvPr>
        </p:nvSpPr>
        <p:spPr>
          <a:xfrm>
            <a:off x="311700" y="1078450"/>
            <a:ext cx="8520600" cy="36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22C3D"/>
              </a:buClr>
              <a:buSzPts val="2400"/>
              <a:buChar char="●"/>
            </a:pPr>
            <a:r>
              <a:rPr lang="en" sz="2000">
                <a:solidFill>
                  <a:srgbClr val="F22C3D"/>
                </a:solidFill>
              </a:rPr>
              <a:t>HTTP response refers to the message sent by a server to a client in response to an HTTP request. </a:t>
            </a:r>
            <a:endParaRPr sz="2000">
              <a:solidFill>
                <a:srgbClr val="F22C3D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22C3D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Char char="●"/>
            </a:pPr>
            <a:r>
              <a:rPr lang="en" sz="2000">
                <a:solidFill>
                  <a:schemeClr val="accent5"/>
                </a:solidFill>
              </a:rPr>
              <a:t>When a client (such as a web browser) sends an HTTP request to a server, the server processes the request.</a:t>
            </a:r>
            <a:endParaRPr sz="2000">
              <a:solidFill>
                <a:schemeClr val="accent5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22C3D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B6D7A8"/>
              </a:buClr>
              <a:buSzPts val="2400"/>
              <a:buChar char="●"/>
            </a:pPr>
            <a:r>
              <a:rPr lang="en" sz="2000">
                <a:solidFill>
                  <a:srgbClr val="B6D7A8"/>
                </a:solidFill>
              </a:rPr>
              <a:t>And then generates an HTTP response, which is then sent back to the client.</a:t>
            </a:r>
            <a:endParaRPr sz="2000">
              <a:solidFill>
                <a:srgbClr val="B6D7A8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B6D7A8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000"/>
              <a:buChar char="●"/>
            </a:pPr>
            <a:r>
              <a:rPr lang="en" sz="2000">
                <a:solidFill>
                  <a:srgbClr val="FF00FF"/>
                </a:solidFill>
              </a:rPr>
              <a:t>Response format can JSON or  XML.</a:t>
            </a:r>
            <a:endParaRPr sz="20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181"/>
          <p:cNvSpPr txBox="1">
            <a:spLocks noGrp="1"/>
          </p:cNvSpPr>
          <p:nvPr>
            <p:ph type="ctrTitle"/>
          </p:nvPr>
        </p:nvSpPr>
        <p:spPr>
          <a:xfrm>
            <a:off x="311700" y="138125"/>
            <a:ext cx="8520600" cy="6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50" b="1" u="sng">
                <a:solidFill>
                  <a:schemeClr val="accent6"/>
                </a:solidFill>
              </a:rPr>
              <a:t>Status Code or Response Code</a:t>
            </a:r>
            <a:endParaRPr sz="3650" b="1" u="sng">
              <a:solidFill>
                <a:schemeClr val="accent6"/>
              </a:solidFill>
            </a:endParaRPr>
          </a:p>
        </p:txBody>
      </p:sp>
      <p:sp>
        <p:nvSpPr>
          <p:cNvPr id="1026" name="Google Shape;1026;p181"/>
          <p:cNvSpPr txBox="1">
            <a:spLocks noGrp="1"/>
          </p:cNvSpPr>
          <p:nvPr>
            <p:ph type="subTitle" idx="1"/>
          </p:nvPr>
        </p:nvSpPr>
        <p:spPr>
          <a:xfrm>
            <a:off x="311700" y="885725"/>
            <a:ext cx="8520600" cy="41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415596" algn="l" rtl="0">
              <a:spcBef>
                <a:spcPts val="0"/>
              </a:spcBef>
              <a:spcAft>
                <a:spcPts val="0"/>
              </a:spcAft>
              <a:buClr>
                <a:srgbClr val="CE9178"/>
              </a:buClr>
              <a:buSzPts val="2945"/>
              <a:buChar char="●"/>
            </a:pPr>
            <a:r>
              <a:rPr lang="en" sz="2544">
                <a:solidFill>
                  <a:srgbClr val="CE9178"/>
                </a:solidFill>
              </a:rPr>
              <a:t>HTTP response codes indicate whether a specific request has been successfully completed. </a:t>
            </a:r>
            <a:endParaRPr sz="2544">
              <a:solidFill>
                <a:srgbClr val="CE9178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44">
              <a:solidFill>
                <a:srgbClr val="B6D7A8"/>
              </a:solidFill>
            </a:endParaRPr>
          </a:p>
          <a:p>
            <a:pPr marL="457200" lvl="0" indent="-415596" algn="l" rtl="0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945"/>
              <a:buChar char="●"/>
            </a:pPr>
            <a:r>
              <a:rPr lang="en" sz="2544">
                <a:solidFill>
                  <a:srgbClr val="9900FF"/>
                </a:solidFill>
              </a:rPr>
              <a:t>Responses are grouped in five classes :-</a:t>
            </a:r>
            <a:endParaRPr sz="2544">
              <a:solidFill>
                <a:srgbClr val="9900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9900FF"/>
              </a:solidFill>
            </a:endParaRPr>
          </a:p>
          <a:p>
            <a:pPr marL="914400" lvl="1" indent="-370026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27"/>
              <a:buChar char="○"/>
            </a:pPr>
            <a:r>
              <a:rPr lang="en" sz="1827">
                <a:solidFill>
                  <a:schemeClr val="accent5"/>
                </a:solidFill>
              </a:rPr>
              <a:t>Informational responses (100 – 199) </a:t>
            </a:r>
            <a:endParaRPr sz="1827">
              <a:solidFill>
                <a:schemeClr val="accent5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27">
              <a:solidFill>
                <a:schemeClr val="accent5"/>
              </a:solidFill>
            </a:endParaRPr>
          </a:p>
          <a:p>
            <a:pPr marL="914400" lvl="1" indent="-370026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27"/>
              <a:buChar char="○"/>
            </a:pPr>
            <a:r>
              <a:rPr lang="en" sz="1827">
                <a:solidFill>
                  <a:schemeClr val="accent5"/>
                </a:solidFill>
              </a:rPr>
              <a:t>Successful responses (200 – 299)  </a:t>
            </a:r>
            <a:r>
              <a:rPr lang="en" sz="1827">
                <a:solidFill>
                  <a:srgbClr val="00FF00"/>
                </a:solidFill>
              </a:rPr>
              <a:t>IMP</a:t>
            </a:r>
            <a:r>
              <a:rPr lang="en" sz="1827">
                <a:solidFill>
                  <a:schemeClr val="accent5"/>
                </a:solidFill>
              </a:rPr>
              <a:t> - </a:t>
            </a:r>
            <a:r>
              <a:rPr lang="en" sz="1827">
                <a:solidFill>
                  <a:srgbClr val="FF00FF"/>
                </a:solidFill>
              </a:rPr>
              <a:t>200, 201</a:t>
            </a:r>
            <a:endParaRPr sz="1827">
              <a:solidFill>
                <a:srgbClr val="FF00FF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27">
              <a:solidFill>
                <a:schemeClr val="accent5"/>
              </a:solidFill>
            </a:endParaRPr>
          </a:p>
          <a:p>
            <a:pPr marL="914400" lvl="1" indent="-370026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27"/>
              <a:buChar char="○"/>
            </a:pPr>
            <a:r>
              <a:rPr lang="en" sz="1827">
                <a:solidFill>
                  <a:schemeClr val="accent5"/>
                </a:solidFill>
              </a:rPr>
              <a:t>Redirection messages (300 – 399)  </a:t>
            </a:r>
            <a:r>
              <a:rPr lang="en" sz="1827">
                <a:solidFill>
                  <a:srgbClr val="00FF00"/>
                </a:solidFill>
              </a:rPr>
              <a:t>IMP</a:t>
            </a:r>
            <a:r>
              <a:rPr lang="en" sz="1827">
                <a:solidFill>
                  <a:schemeClr val="accent5"/>
                </a:solidFill>
              </a:rPr>
              <a:t> - 301, 302</a:t>
            </a:r>
            <a:endParaRPr sz="1827">
              <a:solidFill>
                <a:schemeClr val="accent5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27">
              <a:solidFill>
                <a:schemeClr val="accent5"/>
              </a:solidFill>
            </a:endParaRPr>
          </a:p>
          <a:p>
            <a:pPr marL="914400" lvl="1" indent="-370026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27"/>
              <a:buChar char="○"/>
            </a:pPr>
            <a:r>
              <a:rPr lang="en" sz="1827">
                <a:solidFill>
                  <a:schemeClr val="accent5"/>
                </a:solidFill>
              </a:rPr>
              <a:t>Client error responses (400 – 499)  </a:t>
            </a:r>
            <a:r>
              <a:rPr lang="en" sz="1827">
                <a:solidFill>
                  <a:srgbClr val="00FF00"/>
                </a:solidFill>
              </a:rPr>
              <a:t>IMP</a:t>
            </a:r>
            <a:r>
              <a:rPr lang="en" sz="1827">
                <a:solidFill>
                  <a:schemeClr val="accent5"/>
                </a:solidFill>
              </a:rPr>
              <a:t> - 400, 401, 403, 404</a:t>
            </a:r>
            <a:endParaRPr sz="1827">
              <a:solidFill>
                <a:schemeClr val="accent5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27">
              <a:solidFill>
                <a:schemeClr val="accent5"/>
              </a:solidFill>
            </a:endParaRPr>
          </a:p>
          <a:p>
            <a:pPr marL="914400" lvl="1" indent="-370026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27"/>
              <a:buChar char="○"/>
            </a:pPr>
            <a:r>
              <a:rPr lang="en" sz="1827">
                <a:solidFill>
                  <a:schemeClr val="accent5"/>
                </a:solidFill>
              </a:rPr>
              <a:t>Server error responses (500 – 599) </a:t>
            </a:r>
            <a:r>
              <a:rPr lang="en" sz="1827">
                <a:solidFill>
                  <a:srgbClr val="00FF00"/>
                </a:solidFill>
              </a:rPr>
              <a:t>IMP</a:t>
            </a:r>
            <a:r>
              <a:rPr lang="en" sz="1827">
                <a:solidFill>
                  <a:schemeClr val="accent5"/>
                </a:solidFill>
              </a:rPr>
              <a:t> - 500, 503</a:t>
            </a:r>
            <a:endParaRPr sz="1827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/>
        </p:nvSpPr>
        <p:spPr>
          <a:xfrm>
            <a:off x="157800" y="1940750"/>
            <a:ext cx="89862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</a:rPr>
              <a:t>How to write and design something on client ?</a:t>
            </a:r>
            <a:endParaRPr sz="3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82"/>
          <p:cNvSpPr txBox="1">
            <a:spLocks noGrp="1"/>
          </p:cNvSpPr>
          <p:nvPr>
            <p:ph type="subTitle" idx="1"/>
          </p:nvPr>
        </p:nvSpPr>
        <p:spPr>
          <a:xfrm>
            <a:off x="1088700" y="421350"/>
            <a:ext cx="10088700" cy="38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>
                <a:solidFill>
                  <a:srgbClr val="FFFF00"/>
                </a:solidFill>
              </a:rPr>
              <a:t>200 - OK</a:t>
            </a:r>
            <a:endParaRPr sz="2635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>
                <a:solidFill>
                  <a:srgbClr val="FFFF00"/>
                </a:solidFill>
              </a:rPr>
              <a:t>201 - Successfully Created</a:t>
            </a:r>
            <a:endParaRPr sz="2635">
              <a:solidFill>
                <a:srgbClr val="FFFF00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635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>
                <a:solidFill>
                  <a:srgbClr val="00FFFF"/>
                </a:solidFill>
              </a:rPr>
              <a:t>301 - Moved Permanently</a:t>
            </a:r>
            <a:endParaRPr sz="2635">
              <a:solidFill>
                <a:srgbClr val="00FFF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>
                <a:solidFill>
                  <a:srgbClr val="00FFFF"/>
                </a:solidFill>
              </a:rPr>
              <a:t>302 - Moved Temporarily</a:t>
            </a:r>
            <a:endParaRPr sz="2635">
              <a:solidFill>
                <a:srgbClr val="00FFF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635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>
                <a:solidFill>
                  <a:schemeClr val="accent4"/>
                </a:solidFill>
              </a:rPr>
              <a:t>400 - Bad Request</a:t>
            </a:r>
            <a:endParaRPr sz="2635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>
                <a:solidFill>
                  <a:schemeClr val="accent4"/>
                </a:solidFill>
              </a:rPr>
              <a:t>401 - Unauthorized</a:t>
            </a:r>
            <a:endParaRPr sz="2635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>
                <a:solidFill>
                  <a:schemeClr val="accent4"/>
                </a:solidFill>
              </a:rPr>
              <a:t>404  - Not Found</a:t>
            </a:r>
            <a:endParaRPr sz="2635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635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>
                <a:solidFill>
                  <a:schemeClr val="accent1"/>
                </a:solidFill>
              </a:rPr>
              <a:t>500 - Internal Server Error</a:t>
            </a:r>
            <a:endParaRPr sz="2635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>
                <a:solidFill>
                  <a:schemeClr val="accent1"/>
                </a:solidFill>
              </a:rPr>
              <a:t>503 - Service unavailable</a:t>
            </a:r>
            <a:endParaRPr sz="2635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635"/>
              <a:t> </a:t>
            </a:r>
            <a:endParaRPr sz="2635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635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p183"/>
          <p:cNvSpPr txBox="1">
            <a:spLocks noGrp="1"/>
          </p:cNvSpPr>
          <p:nvPr>
            <p:ph type="ctrTitle"/>
          </p:nvPr>
        </p:nvSpPr>
        <p:spPr>
          <a:xfrm>
            <a:off x="0" y="1474975"/>
            <a:ext cx="9144000" cy="181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7300">
                <a:solidFill>
                  <a:schemeClr val="accent4"/>
                </a:solidFill>
              </a:rPr>
              <a:t>HTTP Headers </a:t>
            </a:r>
            <a:endParaRPr sz="7300">
              <a:solidFill>
                <a:schemeClr val="accent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50">
                <a:solidFill>
                  <a:srgbClr val="00FF00"/>
                </a:solidFill>
              </a:rPr>
              <a:t>Req. Header &amp; Res Header </a:t>
            </a:r>
            <a:endParaRPr sz="375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184"/>
          <p:cNvSpPr txBox="1">
            <a:spLocks noGrp="1"/>
          </p:cNvSpPr>
          <p:nvPr>
            <p:ph type="subTitle" idx="1"/>
          </p:nvPr>
        </p:nvSpPr>
        <p:spPr>
          <a:xfrm>
            <a:off x="232400" y="160775"/>
            <a:ext cx="8520600" cy="47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HTTP headers are additional pieces of information sent by the 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4"/>
                </a:solidFill>
              </a:rPr>
              <a:t>client or the server along with an HTTP request or response. 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5"/>
              </a:solidFill>
            </a:endParaRPr>
          </a:p>
          <a:p>
            <a:pPr marL="457200" lvl="0" indent="-3619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Char char="●"/>
            </a:pPr>
            <a:r>
              <a:rPr lang="en" sz="2100">
                <a:solidFill>
                  <a:schemeClr val="accent5"/>
                </a:solidFill>
              </a:rPr>
              <a:t>These headers provide instructions, metadata, or control information related to the request or response.</a:t>
            </a:r>
            <a:endParaRPr sz="21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92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DF3079"/>
              </a:buClr>
              <a:buSzPts val="1900"/>
              <a:buChar char="●"/>
            </a:pPr>
            <a:r>
              <a:rPr lang="en" sz="1900">
                <a:solidFill>
                  <a:srgbClr val="DF3079"/>
                </a:solidFill>
              </a:rPr>
              <a:t>Some common types of headers include:</a:t>
            </a:r>
            <a:endParaRPr sz="1900">
              <a:solidFill>
                <a:srgbClr val="DF3079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FF00FF"/>
              </a:solidFill>
            </a:endParaRPr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700"/>
              <a:buChar char="○"/>
            </a:pPr>
            <a:r>
              <a:rPr lang="en" sz="1700">
                <a:solidFill>
                  <a:srgbClr val="00FF00"/>
                </a:solidFill>
              </a:rPr>
              <a:t>Content-Type: Specifies the media type of the content sent in the request body.</a:t>
            </a:r>
            <a:endParaRPr sz="1700">
              <a:solidFill>
                <a:srgbClr val="00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FF00"/>
              </a:solidFill>
            </a:endParaRPr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700"/>
              <a:buChar char="○"/>
            </a:pPr>
            <a:r>
              <a:rPr lang="en" sz="1700">
                <a:solidFill>
                  <a:srgbClr val="00FF00"/>
                </a:solidFill>
              </a:rPr>
              <a:t>Authorization: Contains credentials to authenticate the client with the server.</a:t>
            </a:r>
            <a:endParaRPr sz="1700">
              <a:solidFill>
                <a:srgbClr val="00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FF00"/>
              </a:solidFill>
            </a:endParaRPr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700"/>
              <a:buChar char="○"/>
            </a:pPr>
            <a:r>
              <a:rPr lang="en" sz="1700">
                <a:solidFill>
                  <a:srgbClr val="00FF00"/>
                </a:solidFill>
              </a:rPr>
              <a:t>Content-Type: Specifies the media type of the response content.</a:t>
            </a:r>
            <a:endParaRPr sz="1700">
              <a:solidFill>
                <a:srgbClr val="00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FF00"/>
              </a:solidFill>
            </a:endParaRPr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700"/>
              <a:buChar char="○"/>
            </a:pPr>
            <a:r>
              <a:rPr lang="en" sz="1700">
                <a:solidFill>
                  <a:srgbClr val="00FF00"/>
                </a:solidFill>
              </a:rPr>
              <a:t>Date: Specifies the date and time the message was sent.</a:t>
            </a:r>
            <a:endParaRPr sz="1700">
              <a:solidFill>
                <a:srgbClr val="00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FF00"/>
              </a:solidFill>
            </a:endParaRPr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700"/>
              <a:buChar char="○"/>
            </a:pPr>
            <a:r>
              <a:rPr lang="en" sz="1700">
                <a:solidFill>
                  <a:srgbClr val="00FF00"/>
                </a:solidFill>
              </a:rPr>
              <a:t>Connection: Indicates whether the connection should be kept alive or closed after the request/response.</a:t>
            </a:r>
            <a:endParaRPr sz="17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185"/>
          <p:cNvSpPr txBox="1">
            <a:spLocks noGrp="1"/>
          </p:cNvSpPr>
          <p:nvPr>
            <p:ph type="ctrTitle"/>
          </p:nvPr>
        </p:nvSpPr>
        <p:spPr>
          <a:xfrm>
            <a:off x="274750" y="70475"/>
            <a:ext cx="8520600" cy="75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22860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Intro to JSON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047" name="Google Shape;1047;p185"/>
          <p:cNvSpPr txBox="1">
            <a:spLocks noGrp="1"/>
          </p:cNvSpPr>
          <p:nvPr>
            <p:ph type="subTitle" idx="1"/>
          </p:nvPr>
        </p:nvSpPr>
        <p:spPr>
          <a:xfrm>
            <a:off x="311700" y="1255075"/>
            <a:ext cx="8520600" cy="30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66395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Char char="●"/>
            </a:pPr>
            <a:r>
              <a:rPr lang="en">
                <a:solidFill>
                  <a:schemeClr val="accent4"/>
                </a:solidFill>
              </a:rPr>
              <a:t>JSON data is represented as key-value pairs.</a:t>
            </a:r>
            <a:endParaRPr>
              <a:solidFill>
                <a:schemeClr val="accent4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66395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100000"/>
              <a:buChar char="●"/>
            </a:pPr>
            <a:r>
              <a:rPr lang="en">
                <a:solidFill>
                  <a:srgbClr val="00FF00"/>
                </a:solidFill>
              </a:rPr>
              <a:t>JavaScript Object Notation (JSON) is a standard text-based format for representing structured data based on JavaScript object syntax. </a:t>
            </a:r>
            <a:endParaRPr>
              <a:solidFill>
                <a:srgbClr val="00FF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66395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100000"/>
              <a:buChar char="●"/>
            </a:pPr>
            <a:r>
              <a:rPr lang="en">
                <a:solidFill>
                  <a:srgbClr val="FF00FF"/>
                </a:solidFill>
              </a:rPr>
              <a:t>It is commonly used for transmitting data in web applications.</a:t>
            </a:r>
            <a:endParaRPr>
              <a:solidFill>
                <a:srgbClr val="FF00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66395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Char char="●"/>
            </a:pPr>
            <a:r>
              <a:rPr lang="en">
                <a:solidFill>
                  <a:schemeClr val="accent5"/>
                </a:solidFill>
              </a:rPr>
              <a:t>Ex:- sending some data from the server to the client, so it can be displayed on a web page, or vice versa.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86"/>
          <p:cNvSpPr txBox="1">
            <a:spLocks noGrp="1"/>
          </p:cNvSpPr>
          <p:nvPr>
            <p:ph type="subTitle" idx="1"/>
          </p:nvPr>
        </p:nvSpPr>
        <p:spPr>
          <a:xfrm>
            <a:off x="394825" y="1680600"/>
            <a:ext cx="8520600" cy="30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500"/>
              <a:buChar char="●"/>
            </a:pPr>
            <a:r>
              <a:rPr lang="en" sz="2500">
                <a:solidFill>
                  <a:schemeClr val="accent6"/>
                </a:solidFill>
              </a:rPr>
              <a:t>JSON data is represented as key-value pairs.</a:t>
            </a:r>
            <a:endParaRPr sz="2500">
              <a:solidFill>
                <a:schemeClr val="accent6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500"/>
              <a:buChar char="●"/>
            </a:pPr>
            <a:r>
              <a:rPr lang="en" sz="2500">
                <a:solidFill>
                  <a:srgbClr val="9900FF"/>
                </a:solidFill>
              </a:rPr>
              <a:t>Here's a basic example of a JSON object: </a:t>
            </a:r>
            <a:endParaRPr sz="2500">
              <a:solidFill>
                <a:srgbClr val="9900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FF00"/>
                </a:solidFill>
              </a:rPr>
              <a:t>{  </a:t>
            </a:r>
            <a:endParaRPr sz="2500">
              <a:solidFill>
                <a:srgbClr val="00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FF00"/>
                </a:solidFill>
              </a:rPr>
              <a:t>"name": "John Doe", </a:t>
            </a:r>
            <a:endParaRPr sz="2500">
              <a:solidFill>
                <a:srgbClr val="00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FF00"/>
                </a:solidFill>
              </a:rPr>
              <a:t>"age": 25,  </a:t>
            </a:r>
            <a:endParaRPr sz="2500">
              <a:solidFill>
                <a:srgbClr val="00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FF00"/>
                </a:solidFill>
              </a:rPr>
              <a:t>"city": "New York" </a:t>
            </a:r>
            <a:endParaRPr sz="25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FF00"/>
                </a:solidFill>
              </a:rPr>
              <a:t>}</a:t>
            </a:r>
            <a:endParaRPr sz="2500">
              <a:solidFill>
                <a:srgbClr val="00FF00"/>
              </a:solidFill>
            </a:endParaRPr>
          </a:p>
        </p:txBody>
      </p:sp>
      <p:sp>
        <p:nvSpPr>
          <p:cNvPr id="1053" name="Google Shape;1053;p186"/>
          <p:cNvSpPr txBox="1"/>
          <p:nvPr/>
        </p:nvSpPr>
        <p:spPr>
          <a:xfrm>
            <a:off x="1782225" y="166225"/>
            <a:ext cx="5319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F22C3D"/>
                </a:solidFill>
              </a:rPr>
              <a:t>How to write JSON</a:t>
            </a:r>
            <a:endParaRPr sz="3500">
              <a:solidFill>
                <a:srgbClr val="F22C3D"/>
              </a:solidFill>
            </a:endParaRPr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187"/>
          <p:cNvSpPr txBox="1">
            <a:spLocks noGrp="1"/>
          </p:cNvSpPr>
          <p:nvPr>
            <p:ph type="ctrTitle"/>
          </p:nvPr>
        </p:nvSpPr>
        <p:spPr>
          <a:xfrm>
            <a:off x="311700" y="1021600"/>
            <a:ext cx="8520600" cy="167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00FFFF"/>
                </a:solidFill>
              </a:rPr>
              <a:t>Let’s Check Some API Calls in Network Tab </a:t>
            </a:r>
            <a:endParaRPr sz="3100"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88"/>
          <p:cNvSpPr txBox="1">
            <a:spLocks noGrp="1"/>
          </p:cNvSpPr>
          <p:nvPr>
            <p:ph type="ctrTitle"/>
          </p:nvPr>
        </p:nvSpPr>
        <p:spPr>
          <a:xfrm>
            <a:off x="178100" y="611450"/>
            <a:ext cx="8520600" cy="10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26329"/>
              <a:buNone/>
            </a:pPr>
            <a:r>
              <a:rPr lang="en" sz="3759">
                <a:solidFill>
                  <a:srgbClr val="FFFF00"/>
                </a:solidFill>
              </a:rPr>
              <a:t>Agenda - Class 15 June 2023</a:t>
            </a:r>
            <a:endParaRPr sz="3759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endParaRPr sz="4480"/>
          </a:p>
        </p:txBody>
      </p:sp>
      <p:sp>
        <p:nvSpPr>
          <p:cNvPr id="1064" name="Google Shape;1064;p188"/>
          <p:cNvSpPr txBox="1">
            <a:spLocks noGrp="1"/>
          </p:cNvSpPr>
          <p:nvPr>
            <p:ph type="subTitle" idx="1"/>
          </p:nvPr>
        </p:nvSpPr>
        <p:spPr>
          <a:xfrm>
            <a:off x="830250" y="1495325"/>
            <a:ext cx="8520600" cy="2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FF00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lang="en" sz="2100">
                <a:solidFill>
                  <a:srgbClr val="00FF00"/>
                </a:solidFill>
              </a:rPr>
              <a:t>Understanding meaning Synchronous.</a:t>
            </a:r>
            <a:endParaRPr sz="21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FF00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64D79"/>
              </a:buClr>
              <a:buSzPts val="2100"/>
              <a:buChar char="●"/>
            </a:pPr>
            <a:r>
              <a:rPr lang="en" sz="2100">
                <a:solidFill>
                  <a:srgbClr val="A64D79"/>
                </a:solidFill>
              </a:rPr>
              <a:t>Understanding meaning Asynchronous.</a:t>
            </a:r>
            <a:endParaRPr sz="2100">
              <a:solidFill>
                <a:srgbClr val="A64D79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4"/>
              </a:solidFill>
            </a:endParaRPr>
          </a:p>
          <a:p>
            <a:pPr marL="4572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chemeClr val="accent4"/>
                </a:solidFill>
              </a:rPr>
              <a:t>Discuss AJAX.</a:t>
            </a:r>
            <a:endParaRPr sz="21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accent4"/>
              </a:solidFill>
            </a:endParaRPr>
          </a:p>
          <a:p>
            <a:pPr marL="457200" lvl="0" indent="-3619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Char char="●"/>
            </a:pPr>
            <a:r>
              <a:rPr lang="en" sz="2100">
                <a:solidFill>
                  <a:srgbClr val="FF00FF"/>
                </a:solidFill>
              </a:rPr>
              <a:t>To make an Ajax request ( XHR - GET &amp; POST Request )</a:t>
            </a:r>
            <a:endParaRPr sz="21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189"/>
          <p:cNvSpPr txBox="1">
            <a:spLocks noGrp="1"/>
          </p:cNvSpPr>
          <p:nvPr>
            <p:ph type="ctrTitle"/>
          </p:nvPr>
        </p:nvSpPr>
        <p:spPr>
          <a:xfrm>
            <a:off x="311700" y="73875"/>
            <a:ext cx="8520600" cy="88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chemeClr val="accent6"/>
                </a:solidFill>
              </a:rPr>
              <a:t>Synchronous in Javascript</a:t>
            </a:r>
            <a:endParaRPr sz="4300">
              <a:solidFill>
                <a:schemeClr val="accent6"/>
              </a:solidFill>
            </a:endParaRPr>
          </a:p>
        </p:txBody>
      </p:sp>
      <p:sp>
        <p:nvSpPr>
          <p:cNvPr id="1070" name="Google Shape;1070;p189"/>
          <p:cNvSpPr txBox="1">
            <a:spLocks noGrp="1"/>
          </p:cNvSpPr>
          <p:nvPr>
            <p:ph type="subTitle" idx="1"/>
          </p:nvPr>
        </p:nvSpPr>
        <p:spPr>
          <a:xfrm>
            <a:off x="311700" y="1135825"/>
            <a:ext cx="85206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17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E9178"/>
              </a:buClr>
              <a:buSzPts val="1783"/>
              <a:buChar char="●"/>
            </a:pPr>
            <a:r>
              <a:rPr lang="en" sz="1782">
                <a:solidFill>
                  <a:srgbClr val="CE9178"/>
                </a:solidFill>
              </a:rPr>
              <a:t>Synchronous also know as blocking code.</a:t>
            </a:r>
            <a:endParaRPr sz="1782">
              <a:solidFill>
                <a:srgbClr val="CE9178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782">
              <a:solidFill>
                <a:srgbClr val="9900FF"/>
              </a:solidFill>
            </a:endParaRPr>
          </a:p>
          <a:p>
            <a:pPr marL="457200" lvl="0" indent="-3417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83"/>
              <a:buChar char="●"/>
            </a:pPr>
            <a:r>
              <a:rPr lang="en" sz="1782">
                <a:solidFill>
                  <a:schemeClr val="accent5"/>
                </a:solidFill>
              </a:rPr>
              <a:t>As its base JavaScript language is synchronous. </a:t>
            </a:r>
            <a:endParaRPr sz="1782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782"/>
          </a:p>
          <a:p>
            <a:pPr marL="457200" lvl="0" indent="-3417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783"/>
              <a:buChar char="●"/>
            </a:pPr>
            <a:r>
              <a:rPr lang="en" sz="1782">
                <a:solidFill>
                  <a:srgbClr val="9900FF"/>
                </a:solidFill>
              </a:rPr>
              <a:t>Synchronous means the code runs in a particular sequence of instructions given in the program. </a:t>
            </a:r>
            <a:endParaRPr sz="1782">
              <a:solidFill>
                <a:srgbClr val="9900FF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782"/>
          </a:p>
          <a:p>
            <a:pPr marL="457200" lvl="0" indent="-3417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783"/>
              <a:buChar char="●"/>
            </a:pPr>
            <a:r>
              <a:rPr lang="en" sz="1782">
                <a:solidFill>
                  <a:srgbClr val="00FF00"/>
                </a:solidFill>
              </a:rPr>
              <a:t>Each instruction waits for the previous instruction to complete its execution.</a:t>
            </a:r>
            <a:endParaRPr sz="1782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782">
              <a:solidFill>
                <a:srgbClr val="00FF00"/>
              </a:solidFill>
            </a:endParaRPr>
          </a:p>
          <a:p>
            <a:pPr marL="457200" lvl="0" indent="-3417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2C3D"/>
              </a:buClr>
              <a:buSzPts val="1783"/>
              <a:buChar char="●"/>
            </a:pPr>
            <a:r>
              <a:rPr lang="en" sz="1782">
                <a:solidFill>
                  <a:srgbClr val="F22C3D"/>
                </a:solidFill>
              </a:rPr>
              <a:t>Due to this nature of synchronous programming, sometimes important task get blocked due to some previous instructions, which causes a delay in the user interface.</a:t>
            </a:r>
            <a:endParaRPr sz="1782">
              <a:solidFill>
                <a:srgbClr val="F22C3D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782">
              <a:solidFill>
                <a:srgbClr val="F22C3D"/>
              </a:solidFill>
            </a:endParaRPr>
          </a:p>
          <a:p>
            <a:pPr marL="457200" lvl="0" indent="-3417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783"/>
              <a:buChar char="●"/>
            </a:pPr>
            <a:r>
              <a:rPr lang="en" sz="1782">
                <a:solidFill>
                  <a:srgbClr val="FFFF00"/>
                </a:solidFill>
              </a:rPr>
              <a:t>Example of important  tasks : - Uploading Video, Downloading songs etc.</a:t>
            </a:r>
            <a:endParaRPr sz="1782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90"/>
          <p:cNvSpPr txBox="1">
            <a:spLocks noGrp="1"/>
          </p:cNvSpPr>
          <p:nvPr>
            <p:ph type="ctrTitle"/>
          </p:nvPr>
        </p:nvSpPr>
        <p:spPr>
          <a:xfrm>
            <a:off x="311700" y="73875"/>
            <a:ext cx="8520600" cy="7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accent6"/>
                </a:solidFill>
              </a:rPr>
              <a:t>Asynchronous in Javascript</a:t>
            </a:r>
            <a:endParaRPr sz="4500">
              <a:solidFill>
                <a:schemeClr val="accent6"/>
              </a:solidFill>
            </a:endParaRPr>
          </a:p>
        </p:txBody>
      </p:sp>
      <p:sp>
        <p:nvSpPr>
          <p:cNvPr id="1076" name="Google Shape;1076;p190"/>
          <p:cNvSpPr txBox="1">
            <a:spLocks noGrp="1"/>
          </p:cNvSpPr>
          <p:nvPr>
            <p:ph type="subTitle" idx="1"/>
          </p:nvPr>
        </p:nvSpPr>
        <p:spPr>
          <a:xfrm>
            <a:off x="311700" y="1034250"/>
            <a:ext cx="8520600" cy="40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52742" algn="l" rtl="0">
              <a:spcBef>
                <a:spcPts val="0"/>
              </a:spcBef>
              <a:spcAft>
                <a:spcPts val="0"/>
              </a:spcAft>
              <a:buClr>
                <a:srgbClr val="CE9178"/>
              </a:buClr>
              <a:buSzPct val="100000"/>
              <a:buChar char="●"/>
            </a:pPr>
            <a:r>
              <a:rPr lang="en" sz="2300">
                <a:solidFill>
                  <a:srgbClr val="CE9178"/>
                </a:solidFill>
              </a:rPr>
              <a:t>Asynchronous also know as non-blocking code.</a:t>
            </a:r>
            <a:endParaRPr sz="2300">
              <a:solidFill>
                <a:srgbClr val="CE9178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CE9178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CE9178"/>
              </a:solidFill>
            </a:endParaRPr>
          </a:p>
          <a:p>
            <a:pPr marL="457200" lvl="0" indent="-352742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100000"/>
              <a:buChar char="●"/>
            </a:pPr>
            <a:r>
              <a:rPr lang="en" sz="2300">
                <a:solidFill>
                  <a:srgbClr val="FF00FF"/>
                </a:solidFill>
              </a:rPr>
              <a:t>Asynchronous code execution allows to executes next instructions immediately and doesn't block the flow because of previous instructions.</a:t>
            </a:r>
            <a:endParaRPr sz="2300">
              <a:solidFill>
                <a:srgbClr val="FF00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9900FF"/>
              </a:solidFill>
            </a:endParaRPr>
          </a:p>
          <a:p>
            <a:pPr marL="457200" lvl="0" indent="-352742" algn="l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ct val="100000"/>
              <a:buChar char="●"/>
            </a:pPr>
            <a:r>
              <a:rPr lang="en" sz="2300">
                <a:solidFill>
                  <a:srgbClr val="00FFFF"/>
                </a:solidFill>
              </a:rPr>
              <a:t>Example -:</a:t>
            </a:r>
            <a:endParaRPr sz="2300">
              <a:solidFill>
                <a:srgbClr val="00FF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9900FF"/>
              </a:solidFill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FF00"/>
                </a:solidFill>
              </a:rPr>
              <a:t>console.log('First');</a:t>
            </a:r>
            <a:endParaRPr sz="2300">
              <a:solidFill>
                <a:srgbClr val="00FF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00FF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FF00"/>
                </a:solidFill>
              </a:rPr>
              <a:t>setTimeout(() =&gt; console.log('Second'), 2000);</a:t>
            </a:r>
            <a:endParaRPr sz="2300">
              <a:solidFill>
                <a:srgbClr val="00FF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00FF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FF00"/>
                </a:solidFill>
              </a:rPr>
              <a:t>console.log('Third');</a:t>
            </a:r>
            <a:endParaRPr sz="2300">
              <a:solidFill>
                <a:srgbClr val="00FF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9900FF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91"/>
          <p:cNvSpPr txBox="1">
            <a:spLocks noGrp="1"/>
          </p:cNvSpPr>
          <p:nvPr>
            <p:ph type="ctrTitle"/>
          </p:nvPr>
        </p:nvSpPr>
        <p:spPr>
          <a:xfrm>
            <a:off x="228600" y="227475"/>
            <a:ext cx="8520600" cy="5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/>
              <a:t>AJAX </a:t>
            </a:r>
            <a:r>
              <a:rPr lang="en" sz="3135"/>
              <a:t>-(Asynchronous JavaScript and XML) </a:t>
            </a:r>
            <a:endParaRPr sz="3135"/>
          </a:p>
        </p:txBody>
      </p:sp>
      <p:sp>
        <p:nvSpPr>
          <p:cNvPr id="1082" name="Google Shape;1082;p191"/>
          <p:cNvSpPr txBox="1">
            <a:spLocks noGrp="1"/>
          </p:cNvSpPr>
          <p:nvPr>
            <p:ph type="subTitle" idx="1"/>
          </p:nvPr>
        </p:nvSpPr>
        <p:spPr>
          <a:xfrm>
            <a:off x="311700" y="1006550"/>
            <a:ext cx="8520600" cy="38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06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080"/>
              <a:buChar char="●"/>
            </a:pPr>
            <a:r>
              <a:rPr lang="en" sz="2080">
                <a:solidFill>
                  <a:srgbClr val="00FF00"/>
                </a:solidFill>
              </a:rPr>
              <a:t>Ajax is a technique that allows you to update parts of a web page without needing to reload the entire page. </a:t>
            </a:r>
            <a:endParaRPr sz="208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2080"/>
          </a:p>
          <a:p>
            <a:pPr marL="457200" lvl="0" indent="-3606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80"/>
              <a:buChar char="●"/>
            </a:pPr>
            <a:r>
              <a:rPr lang="en" sz="2080">
                <a:solidFill>
                  <a:srgbClr val="FFFF00"/>
                </a:solidFill>
              </a:rPr>
              <a:t>It enables asynchronous communication between the browser and the server, allowing for dynamic content updates. </a:t>
            </a:r>
            <a:endParaRPr sz="2080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2080"/>
          </a:p>
          <a:p>
            <a:pPr marL="457200" lvl="0" indent="-3606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080"/>
              <a:buChar char="●"/>
            </a:pPr>
            <a:r>
              <a:rPr lang="en" sz="2080">
                <a:solidFill>
                  <a:srgbClr val="FF00FF"/>
                </a:solidFill>
              </a:rPr>
              <a:t>To mak	st, you typically use :-</a:t>
            </a:r>
            <a:endParaRPr sz="2080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2080"/>
          </a:p>
          <a:p>
            <a:pPr marL="914400" lvl="1" indent="-35433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980"/>
              <a:buChar char="○"/>
            </a:pPr>
            <a:r>
              <a:rPr lang="en" sz="1979">
                <a:solidFill>
                  <a:schemeClr val="accent4"/>
                </a:solidFill>
              </a:rPr>
              <a:t>XMLHttpRequest (XHR) object </a:t>
            </a:r>
            <a:endParaRPr sz="1979">
              <a:solidFill>
                <a:schemeClr val="accent4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9">
              <a:solidFill>
                <a:schemeClr val="accent4"/>
              </a:solidFill>
            </a:endParaRPr>
          </a:p>
          <a:p>
            <a:pPr marL="914400" lvl="1" indent="-35433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980"/>
              <a:buChar char="○"/>
            </a:pPr>
            <a:r>
              <a:rPr lang="en" sz="1979">
                <a:solidFill>
                  <a:schemeClr val="accent4"/>
                </a:solidFill>
              </a:rPr>
              <a:t>jQuery's Ajax functions or the Fetch API.</a:t>
            </a:r>
            <a:endParaRPr sz="1979">
              <a:solidFill>
                <a:schemeClr val="accent4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79">
              <a:solidFill>
                <a:schemeClr val="accent4"/>
              </a:solidFill>
            </a:endParaRPr>
          </a:p>
          <a:p>
            <a:pPr marL="914400" lvl="1" indent="-35433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980"/>
              <a:buChar char="○"/>
            </a:pPr>
            <a:r>
              <a:rPr lang="en" sz="1979">
                <a:solidFill>
                  <a:schemeClr val="accent4"/>
                </a:solidFill>
              </a:rPr>
              <a:t>Or utilize a higher-level library framework ( Axios )</a:t>
            </a:r>
            <a:endParaRPr sz="1979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&amp; CSS</a:t>
            </a:r>
            <a:endParaRPr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192"/>
          <p:cNvSpPr txBox="1">
            <a:spLocks noGrp="1"/>
          </p:cNvSpPr>
          <p:nvPr>
            <p:ph type="ctrTitle"/>
          </p:nvPr>
        </p:nvSpPr>
        <p:spPr>
          <a:xfrm>
            <a:off x="256275" y="1074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XHR - XMLHttpRequest</a:t>
            </a:r>
            <a:endParaRPr/>
          </a:p>
        </p:txBody>
      </p:sp>
      <p:sp>
        <p:nvSpPr>
          <p:cNvPr id="1088" name="Google Shape;1088;p192"/>
          <p:cNvSpPr txBox="1">
            <a:spLocks noGrp="1"/>
          </p:cNvSpPr>
          <p:nvPr>
            <p:ph type="subTitle" idx="1"/>
          </p:nvPr>
        </p:nvSpPr>
        <p:spPr>
          <a:xfrm>
            <a:off x="311700" y="1015775"/>
            <a:ext cx="8520600" cy="37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147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35"/>
              <a:buChar char="●"/>
            </a:pPr>
            <a:r>
              <a:rPr lang="en" sz="1935">
                <a:solidFill>
                  <a:schemeClr val="accent1"/>
                </a:solidFill>
              </a:rPr>
              <a:t>XMLHttpRequest (XHR) object is provided by web browsers as part of the browser's.</a:t>
            </a:r>
            <a:endParaRPr sz="1935">
              <a:solidFill>
                <a:schemeClr val="accent1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935"/>
          </a:p>
          <a:p>
            <a:pPr marL="457200" lvl="0" indent="-35147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935"/>
              <a:buChar char="●"/>
            </a:pPr>
            <a:r>
              <a:rPr lang="en" sz="1935">
                <a:solidFill>
                  <a:schemeClr val="accent4"/>
                </a:solidFill>
              </a:rPr>
              <a:t>It’s built-in functionality for handling HTTP requests and interacting with servers. </a:t>
            </a:r>
            <a:endParaRPr sz="1935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935"/>
          </a:p>
          <a:p>
            <a:pPr marL="457200" lvl="0" indent="-35147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935"/>
              <a:buChar char="●"/>
            </a:pPr>
            <a:r>
              <a:rPr lang="en" sz="1935">
                <a:solidFill>
                  <a:schemeClr val="accent6"/>
                </a:solidFill>
              </a:rPr>
              <a:t>XMLHttpRequest (XHR) is an API in web development, That allows client-side scripts to send HTTP or HTTPS requests to a server and retrieve data.</a:t>
            </a:r>
            <a:endParaRPr sz="1935">
              <a:solidFill>
                <a:schemeClr val="accent6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935"/>
          </a:p>
          <a:p>
            <a:pPr marL="457200" lvl="0" indent="-35147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935"/>
              <a:buChar char="●"/>
            </a:pPr>
            <a:r>
              <a:rPr lang="en" sz="1935">
                <a:solidFill>
                  <a:srgbClr val="00FFFF"/>
                </a:solidFill>
              </a:rPr>
              <a:t> It enables asynchronous communication between the client and the server. </a:t>
            </a:r>
            <a:endParaRPr sz="1935">
              <a:solidFill>
                <a:srgbClr val="00FF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935"/>
          </a:p>
          <a:p>
            <a:pPr marL="457200" lvl="0" indent="-35147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935"/>
              <a:buChar char="●"/>
            </a:pPr>
            <a:r>
              <a:rPr lang="en" sz="1935">
                <a:solidFill>
                  <a:srgbClr val="00FF00"/>
                </a:solidFill>
              </a:rPr>
              <a:t>Facilitating the exchange of data mostly in JSON format.</a:t>
            </a:r>
            <a:endParaRPr sz="1935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193"/>
          <p:cNvSpPr txBox="1">
            <a:spLocks noGrp="1"/>
          </p:cNvSpPr>
          <p:nvPr>
            <p:ph type="ctrTitle"/>
          </p:nvPr>
        </p:nvSpPr>
        <p:spPr>
          <a:xfrm>
            <a:off x="256300" y="1354050"/>
            <a:ext cx="8520600" cy="148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rgbClr val="00FF00"/>
                </a:solidFill>
              </a:rPr>
              <a:t>Let’s write code to call api using XHR</a:t>
            </a:r>
            <a:endParaRPr sz="38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94"/>
          <p:cNvSpPr txBox="1">
            <a:spLocks noGrp="1"/>
          </p:cNvSpPr>
          <p:nvPr>
            <p:ph type="ctrTitle"/>
          </p:nvPr>
        </p:nvSpPr>
        <p:spPr>
          <a:xfrm>
            <a:off x="178100" y="611450"/>
            <a:ext cx="8520600" cy="10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4084">
                <a:solidFill>
                  <a:srgbClr val="FFFF00"/>
                </a:solidFill>
              </a:rPr>
              <a:t>Agenda - Class 16 June 2023</a:t>
            </a:r>
            <a:endParaRPr sz="4084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endParaRPr sz="4732"/>
          </a:p>
        </p:txBody>
      </p:sp>
      <p:sp>
        <p:nvSpPr>
          <p:cNvPr id="1099" name="Google Shape;1099;p194"/>
          <p:cNvSpPr txBox="1">
            <a:spLocks noGrp="1"/>
          </p:cNvSpPr>
          <p:nvPr>
            <p:ph type="subTitle" idx="1"/>
          </p:nvPr>
        </p:nvSpPr>
        <p:spPr>
          <a:xfrm>
            <a:off x="623400" y="1143150"/>
            <a:ext cx="8520600" cy="2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00FF00"/>
              </a:solidFill>
            </a:endParaRPr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Intro to Asynchronous javascript</a:t>
            </a:r>
            <a:endParaRPr sz="25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00FF00"/>
              </a:solidFill>
            </a:endParaRPr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What is inside core Javascript Engine ?</a:t>
            </a:r>
            <a:endParaRPr sz="25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00FF00"/>
              </a:solidFill>
            </a:endParaRPr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What is Javascript Runtime ?</a:t>
            </a:r>
            <a:endParaRPr sz="25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00FF00"/>
              </a:solidFill>
            </a:endParaRPr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Event Loop</a:t>
            </a:r>
            <a:endParaRPr sz="25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00FF00"/>
              </a:solidFill>
            </a:endParaRPr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Revise XHR and Understand Try-Catch ( Quickly )</a:t>
            </a:r>
            <a:endParaRPr sz="25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195"/>
          <p:cNvSpPr txBox="1">
            <a:spLocks noGrp="1"/>
          </p:cNvSpPr>
          <p:nvPr>
            <p:ph type="ctrTitle"/>
          </p:nvPr>
        </p:nvSpPr>
        <p:spPr>
          <a:xfrm>
            <a:off x="-39200" y="181275"/>
            <a:ext cx="8520600" cy="75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4572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FFFF00"/>
                </a:solidFill>
              </a:rPr>
              <a:t>Intro to Asynchronous javascript</a:t>
            </a:r>
            <a:endParaRPr sz="7000">
              <a:solidFill>
                <a:srgbClr val="FFFF00"/>
              </a:solidFill>
            </a:endParaRPr>
          </a:p>
        </p:txBody>
      </p:sp>
      <p:sp>
        <p:nvSpPr>
          <p:cNvPr id="1105" name="Google Shape;1105;p195"/>
          <p:cNvSpPr txBox="1">
            <a:spLocks noGrp="1"/>
          </p:cNvSpPr>
          <p:nvPr>
            <p:ph type="subTitle" idx="1"/>
          </p:nvPr>
        </p:nvSpPr>
        <p:spPr>
          <a:xfrm>
            <a:off x="311700" y="1145050"/>
            <a:ext cx="8520600" cy="32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44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83"/>
              <a:buChar char="●"/>
            </a:pPr>
            <a:r>
              <a:rPr lang="en" sz="1982">
                <a:solidFill>
                  <a:schemeClr val="accent5"/>
                </a:solidFill>
              </a:rPr>
              <a:t>As its base JavaScript language is synchronous language.</a:t>
            </a:r>
            <a:endParaRPr sz="1982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82">
              <a:solidFill>
                <a:schemeClr val="accent5"/>
              </a:solidFill>
            </a:endParaRPr>
          </a:p>
          <a:p>
            <a:pPr marL="457200" lvl="0" indent="-3544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83"/>
              <a:buChar char="●"/>
            </a:pPr>
            <a:r>
              <a:rPr lang="en" sz="1982">
                <a:solidFill>
                  <a:schemeClr val="accent5"/>
                </a:solidFill>
              </a:rPr>
              <a:t>Beauty of JS is how it handles Asynchronous programming.</a:t>
            </a:r>
            <a:endParaRPr sz="1982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82">
              <a:solidFill>
                <a:schemeClr val="accent5"/>
              </a:solidFill>
            </a:endParaRPr>
          </a:p>
          <a:p>
            <a:pPr marL="457200" lvl="0" indent="-3544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83"/>
              <a:buChar char="●"/>
            </a:pPr>
            <a:r>
              <a:rPr lang="en" sz="1982">
                <a:solidFill>
                  <a:schemeClr val="accent5"/>
                </a:solidFill>
              </a:rPr>
              <a:t>JavaScript handles asynchronous programming through various mechanisms, including :-</a:t>
            </a:r>
            <a:endParaRPr sz="1982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82">
              <a:solidFill>
                <a:schemeClr val="accent5"/>
              </a:solidFill>
            </a:endParaRPr>
          </a:p>
          <a:p>
            <a:pPr marL="914400" lvl="1" indent="-3544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83"/>
              <a:buChar char="○"/>
            </a:pPr>
            <a:r>
              <a:rPr lang="en" sz="1982">
                <a:solidFill>
                  <a:srgbClr val="FFFF00"/>
                </a:solidFill>
              </a:rPr>
              <a:t>Callbacks</a:t>
            </a:r>
            <a:endParaRPr sz="1982">
              <a:solidFill>
                <a:schemeClr val="accent5"/>
              </a:solidFill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82">
              <a:solidFill>
                <a:schemeClr val="accent5"/>
              </a:solidFill>
            </a:endParaRPr>
          </a:p>
          <a:p>
            <a:pPr marL="914400" lvl="1" indent="-3544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83"/>
              <a:buChar char="○"/>
            </a:pPr>
            <a:r>
              <a:rPr lang="en" sz="1982">
                <a:solidFill>
                  <a:srgbClr val="FF00FF"/>
                </a:solidFill>
              </a:rPr>
              <a:t>Promises</a:t>
            </a:r>
            <a:endParaRPr sz="1982">
              <a:solidFill>
                <a:schemeClr val="accent5"/>
              </a:solidFill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82">
              <a:solidFill>
                <a:schemeClr val="accent5"/>
              </a:solidFill>
            </a:endParaRPr>
          </a:p>
          <a:p>
            <a:pPr marL="914400" lvl="1" indent="-3544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983"/>
              <a:buChar char="○"/>
            </a:pPr>
            <a:r>
              <a:rPr lang="en" sz="1982">
                <a:solidFill>
                  <a:schemeClr val="accent4"/>
                </a:solidFill>
              </a:rPr>
              <a:t>Async/Await</a:t>
            </a:r>
            <a:r>
              <a:rPr lang="en" sz="1982">
                <a:solidFill>
                  <a:schemeClr val="accent5"/>
                </a:solidFill>
              </a:rPr>
              <a:t>.</a:t>
            </a:r>
            <a:endParaRPr sz="1982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196"/>
          <p:cNvSpPr txBox="1">
            <a:spLocks noGrp="1"/>
          </p:cNvSpPr>
          <p:nvPr>
            <p:ph type="ctrTitle"/>
          </p:nvPr>
        </p:nvSpPr>
        <p:spPr>
          <a:xfrm>
            <a:off x="145475" y="12650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80">
                <a:solidFill>
                  <a:srgbClr val="00FF00"/>
                </a:solidFill>
              </a:rPr>
              <a:t>We will discuss all these three mechanism in detail 1 by 1.</a:t>
            </a:r>
            <a:endParaRPr sz="428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197"/>
          <p:cNvSpPr txBox="1">
            <a:spLocks noGrp="1"/>
          </p:cNvSpPr>
          <p:nvPr>
            <p:ph type="ctrTitle"/>
          </p:nvPr>
        </p:nvSpPr>
        <p:spPr>
          <a:xfrm>
            <a:off x="311700" y="12927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Callbacks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116" name="Google Shape;1116;p197"/>
          <p:cNvSpPr txBox="1">
            <a:spLocks noGrp="1"/>
          </p:cNvSpPr>
          <p:nvPr>
            <p:ph type="subTitle" idx="1"/>
          </p:nvPr>
        </p:nvSpPr>
        <p:spPr>
          <a:xfrm>
            <a:off x="311700" y="1006525"/>
            <a:ext cx="8520600" cy="3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Char char="●"/>
            </a:pPr>
            <a:r>
              <a:rPr lang="en" sz="2200">
                <a:solidFill>
                  <a:schemeClr val="accent4"/>
                </a:solidFill>
              </a:rPr>
              <a:t>A callback function is a function passed into another function as an argument.</a:t>
            </a:r>
            <a:endParaRPr sz="22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FF00"/>
              </a:solidFill>
            </a:endParaRPr>
          </a:p>
          <a:p>
            <a:pPr marL="457200" lvl="0" indent="-368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●"/>
            </a:pPr>
            <a:r>
              <a:rPr lang="en" sz="2200">
                <a:solidFill>
                  <a:schemeClr val="accent5"/>
                </a:solidFill>
              </a:rPr>
              <a:t>Which is then invoked inside the outer function to complete some kind of routine or action.</a:t>
            </a:r>
            <a:endParaRPr sz="220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FF00"/>
              </a:solidFill>
            </a:endParaRPr>
          </a:p>
          <a:p>
            <a:pPr marL="457200" lvl="0" indent="-368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200"/>
              <a:buChar char="●"/>
            </a:pPr>
            <a:r>
              <a:rPr lang="en" sz="2200">
                <a:solidFill>
                  <a:srgbClr val="FF00FF"/>
                </a:solidFill>
              </a:rPr>
              <a:t>Callbacks are also used to handle asynchronous operations. </a:t>
            </a:r>
            <a:endParaRPr sz="2200">
              <a:solidFill>
                <a:srgbClr val="FF00FF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FF00"/>
              </a:solidFill>
            </a:endParaRPr>
          </a:p>
          <a:p>
            <a:pPr marL="457200" lvl="0" indent="-368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Char char="●"/>
            </a:pPr>
            <a:r>
              <a:rPr lang="en" sz="2200">
                <a:solidFill>
                  <a:srgbClr val="FF0000"/>
                </a:solidFill>
              </a:rPr>
              <a:t>A callback function is passed as an argument to an asynchronous function.</a:t>
            </a:r>
            <a:endParaRPr sz="2200">
              <a:solidFill>
                <a:srgbClr val="FF00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00FF00"/>
              </a:solidFill>
            </a:endParaRPr>
          </a:p>
          <a:p>
            <a:pPr marL="457200" lvl="0" indent="-368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200"/>
              <a:buChar char="●"/>
            </a:pPr>
            <a:r>
              <a:rPr lang="en" sz="2200">
                <a:solidFill>
                  <a:srgbClr val="00FF00"/>
                </a:solidFill>
              </a:rPr>
              <a:t>And it gets executed when the asynchronous operation completes.</a:t>
            </a:r>
            <a:endParaRPr sz="22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198"/>
          <p:cNvSpPr txBox="1">
            <a:spLocks noGrp="1"/>
          </p:cNvSpPr>
          <p:nvPr>
            <p:ph type="ctrTitle"/>
          </p:nvPr>
        </p:nvSpPr>
        <p:spPr>
          <a:xfrm>
            <a:off x="274758" y="13540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Now Let’s Check Example of asynchronous callback</a:t>
            </a:r>
            <a:endParaRPr sz="4100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199"/>
          <p:cNvSpPr txBox="1">
            <a:spLocks noGrp="1"/>
          </p:cNvSpPr>
          <p:nvPr>
            <p:ph type="ctrTitle"/>
          </p:nvPr>
        </p:nvSpPr>
        <p:spPr>
          <a:xfrm>
            <a:off x="311700" y="144025"/>
            <a:ext cx="85206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Javascript Engine</a:t>
            </a:r>
            <a:endParaRPr>
              <a:solidFill>
                <a:srgbClr val="00FF00"/>
              </a:solidFill>
            </a:endParaRPr>
          </a:p>
        </p:txBody>
      </p:sp>
      <p:pic>
        <p:nvPicPr>
          <p:cNvPr id="1127" name="Google Shape;1127;p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250" y="1234425"/>
            <a:ext cx="7509499" cy="34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200"/>
          <p:cNvSpPr txBox="1">
            <a:spLocks noGrp="1"/>
          </p:cNvSpPr>
          <p:nvPr>
            <p:ph type="ctrTitle"/>
          </p:nvPr>
        </p:nvSpPr>
        <p:spPr>
          <a:xfrm>
            <a:off x="311700" y="347500"/>
            <a:ext cx="8520600" cy="6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What is Inside Javascript Engine ?</a:t>
            </a:r>
            <a:endParaRPr sz="4100"/>
          </a:p>
        </p:txBody>
      </p:sp>
      <p:sp>
        <p:nvSpPr>
          <p:cNvPr id="1133" name="Google Shape;1133;p200"/>
          <p:cNvSpPr txBox="1">
            <a:spLocks noGrp="1"/>
          </p:cNvSpPr>
          <p:nvPr>
            <p:ph type="subTitle" idx="1"/>
          </p:nvPr>
        </p:nvSpPr>
        <p:spPr>
          <a:xfrm>
            <a:off x="311700" y="1061950"/>
            <a:ext cx="8520600" cy="3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861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90"/>
              <a:buChar char="●"/>
            </a:pPr>
            <a:r>
              <a:rPr lang="en" sz="1890">
                <a:solidFill>
                  <a:srgbClr val="00FF00"/>
                </a:solidFill>
              </a:rPr>
              <a:t>Memory Heap: </a:t>
            </a:r>
            <a:endParaRPr sz="189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90"/>
          </a:p>
          <a:p>
            <a:pPr marL="914400" lvl="1" indent="-34861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90"/>
              <a:buChar char="○"/>
            </a:pPr>
            <a:r>
              <a:rPr lang="en" sz="1890">
                <a:solidFill>
                  <a:srgbClr val="FFFF00"/>
                </a:solidFill>
              </a:rPr>
              <a:t>The memory heap is the portion of the engine's memory where objects, variables, and function closures are stored. </a:t>
            </a:r>
            <a:endParaRPr sz="1890">
              <a:solidFill>
                <a:srgbClr val="FF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90">
              <a:solidFill>
                <a:srgbClr val="FFFF00"/>
              </a:solidFill>
            </a:endParaRPr>
          </a:p>
          <a:p>
            <a:pPr marL="914400" lvl="1" indent="-34861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90"/>
              <a:buChar char="○"/>
            </a:pPr>
            <a:r>
              <a:rPr lang="en" sz="1890">
                <a:solidFill>
                  <a:srgbClr val="FFFF00"/>
                </a:solidFill>
              </a:rPr>
              <a:t>It manages the allocation and deallocation of memory during program execution. </a:t>
            </a:r>
            <a:endParaRPr sz="1890">
              <a:solidFill>
                <a:srgbClr val="FF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90"/>
          </a:p>
          <a:p>
            <a:pPr marL="457200" lvl="0" indent="-34861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90"/>
              <a:buChar char="●"/>
            </a:pPr>
            <a:r>
              <a:rPr lang="en" sz="1890">
                <a:solidFill>
                  <a:srgbClr val="00FF00"/>
                </a:solidFill>
              </a:rPr>
              <a:t>Call Stack: </a:t>
            </a:r>
            <a:endParaRPr sz="189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90"/>
          </a:p>
          <a:p>
            <a:pPr marL="914400" lvl="1" indent="-34861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90"/>
              <a:buChar char="○"/>
            </a:pPr>
            <a:r>
              <a:rPr lang="en" sz="1890">
                <a:solidFill>
                  <a:srgbClr val="FF00FF"/>
                </a:solidFill>
              </a:rPr>
              <a:t>The call stack keeps track of the currently executing functions and their context.</a:t>
            </a:r>
            <a:endParaRPr sz="1890">
              <a:solidFill>
                <a:srgbClr val="FF00FF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90">
              <a:solidFill>
                <a:srgbClr val="FF00FF"/>
              </a:solidFill>
            </a:endParaRPr>
          </a:p>
          <a:p>
            <a:pPr marL="914400" lvl="1" indent="-34861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90"/>
              <a:buChar char="○"/>
            </a:pPr>
            <a:r>
              <a:rPr lang="en" sz="1890">
                <a:solidFill>
                  <a:srgbClr val="FF00FF"/>
                </a:solidFill>
              </a:rPr>
              <a:t>It allows the engine to manage function calls, track the order of execution, and handle function returns.</a:t>
            </a:r>
            <a:endParaRPr sz="189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201"/>
          <p:cNvSpPr txBox="1">
            <a:spLocks noGrp="1"/>
          </p:cNvSpPr>
          <p:nvPr>
            <p:ph type="ctrTitle"/>
          </p:nvPr>
        </p:nvSpPr>
        <p:spPr>
          <a:xfrm>
            <a:off x="311700" y="258550"/>
            <a:ext cx="8520600" cy="3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50">
                <a:solidFill>
                  <a:srgbClr val="FFFF00"/>
                </a:solidFill>
              </a:rPr>
              <a:t>What is Inside JS Runtime?</a:t>
            </a:r>
            <a:endParaRPr sz="3550">
              <a:solidFill>
                <a:srgbClr val="FFFF00"/>
              </a:solidFill>
            </a:endParaRPr>
          </a:p>
        </p:txBody>
      </p:sp>
      <p:sp>
        <p:nvSpPr>
          <p:cNvPr id="1139" name="Google Shape;1139;p201"/>
          <p:cNvSpPr txBox="1">
            <a:spLocks noGrp="1"/>
          </p:cNvSpPr>
          <p:nvPr>
            <p:ph type="subTitle" idx="1"/>
          </p:nvPr>
        </p:nvSpPr>
        <p:spPr>
          <a:xfrm>
            <a:off x="311700" y="766425"/>
            <a:ext cx="8520600" cy="38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798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22C3D"/>
              </a:buClr>
              <a:buSzPts val="1880"/>
              <a:buChar char="●"/>
            </a:pPr>
            <a:r>
              <a:rPr lang="en" sz="1879">
                <a:solidFill>
                  <a:srgbClr val="F22C3D"/>
                </a:solidFill>
              </a:rPr>
              <a:t>Javascript Engine.</a:t>
            </a:r>
            <a:endParaRPr sz="1879">
              <a:solidFill>
                <a:srgbClr val="F22C3D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79"/>
          </a:p>
          <a:p>
            <a:pPr marL="457200" lvl="0" indent="-34798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80"/>
              <a:buChar char="●"/>
            </a:pPr>
            <a:r>
              <a:rPr lang="en" sz="1879">
                <a:solidFill>
                  <a:schemeClr val="accent5"/>
                </a:solidFill>
              </a:rPr>
              <a:t>Web APIs (Browser Runtimes): </a:t>
            </a:r>
            <a:endParaRPr sz="1879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79"/>
          </a:p>
          <a:p>
            <a:pPr marL="914400" lvl="1" indent="-34163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780"/>
              <a:buChar char="○"/>
            </a:pPr>
            <a:r>
              <a:rPr lang="en" sz="1779">
                <a:solidFill>
                  <a:schemeClr val="accent4"/>
                </a:solidFill>
              </a:rPr>
              <a:t>In browser-based JavaScript runtimes, additional features are provided through Web APIs.</a:t>
            </a:r>
            <a:r>
              <a:rPr lang="en" sz="1779"/>
              <a:t> </a:t>
            </a:r>
            <a:endParaRPr sz="1779"/>
          </a:p>
          <a:p>
            <a:pPr marL="9144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79"/>
          </a:p>
          <a:p>
            <a:pPr marL="914400" lvl="1" indent="-34163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780"/>
              <a:buChar char="○"/>
            </a:pPr>
            <a:r>
              <a:rPr lang="en" sz="1779">
                <a:solidFill>
                  <a:srgbClr val="FF00FF"/>
                </a:solidFill>
              </a:rPr>
              <a:t>These APIs enable interaction with the following things : -</a:t>
            </a:r>
            <a:endParaRPr sz="1779">
              <a:solidFill>
                <a:srgbClr val="FF00FF"/>
              </a:solidFill>
            </a:endParaRPr>
          </a:p>
          <a:p>
            <a:pPr marL="9144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79"/>
          </a:p>
          <a:p>
            <a:pPr marL="1371600" lvl="2" indent="-33528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80"/>
              <a:buChar char="■"/>
            </a:pPr>
            <a:r>
              <a:rPr lang="en" sz="1679">
                <a:solidFill>
                  <a:srgbClr val="00FF00"/>
                </a:solidFill>
              </a:rPr>
              <a:t>Document Object Model (DOM)</a:t>
            </a:r>
            <a:endParaRPr sz="1679">
              <a:solidFill>
                <a:srgbClr val="00FF00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79">
              <a:solidFill>
                <a:srgbClr val="00FF00"/>
              </a:solidFill>
            </a:endParaRPr>
          </a:p>
          <a:p>
            <a:pPr marL="1371600" lvl="2" indent="-33528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80"/>
              <a:buChar char="■"/>
            </a:pPr>
            <a:r>
              <a:rPr lang="en" sz="1679">
                <a:solidFill>
                  <a:srgbClr val="00FF00"/>
                </a:solidFill>
              </a:rPr>
              <a:t>handling network requests (AJAX, Fetch API)</a:t>
            </a:r>
            <a:endParaRPr sz="1679">
              <a:solidFill>
                <a:srgbClr val="00FF00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79">
              <a:solidFill>
                <a:srgbClr val="00FF00"/>
              </a:solidFill>
            </a:endParaRPr>
          </a:p>
          <a:p>
            <a:pPr marL="1371600" lvl="2" indent="-33528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80"/>
              <a:buChar char="■"/>
            </a:pPr>
            <a:r>
              <a:rPr lang="en" sz="1679">
                <a:solidFill>
                  <a:srgbClr val="00FF00"/>
                </a:solidFill>
              </a:rPr>
              <a:t>manipulating HTML5 canvas</a:t>
            </a:r>
            <a:endParaRPr sz="1679">
              <a:solidFill>
                <a:srgbClr val="00FF00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79">
              <a:solidFill>
                <a:srgbClr val="00FF00"/>
              </a:solidFill>
            </a:endParaRPr>
          </a:p>
          <a:p>
            <a:pPr marL="1371600" lvl="2" indent="-33528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80"/>
              <a:buChar char="■"/>
            </a:pPr>
            <a:r>
              <a:rPr lang="en" sz="1679">
                <a:solidFill>
                  <a:srgbClr val="00FF00"/>
                </a:solidFill>
              </a:rPr>
              <a:t>managing web storage (localStorage, sessionStorage)</a:t>
            </a:r>
            <a:endParaRPr sz="1679">
              <a:solidFill>
                <a:srgbClr val="00FF00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79">
              <a:solidFill>
                <a:srgbClr val="00FF00"/>
              </a:solidFill>
            </a:endParaRPr>
          </a:p>
          <a:p>
            <a:pPr marL="1371600" lvl="2" indent="-33528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80"/>
              <a:buChar char="■"/>
            </a:pPr>
            <a:r>
              <a:rPr lang="en" sz="1679">
                <a:solidFill>
                  <a:srgbClr val="00FF00"/>
                </a:solidFill>
              </a:rPr>
              <a:t>handling events, and more</a:t>
            </a:r>
            <a:endParaRPr sz="1679">
              <a:solidFill>
                <a:srgbClr val="00FF00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79">
              <a:solidFill>
                <a:srgbClr val="00FF00"/>
              </a:solidFill>
            </a:endParaRPr>
          </a:p>
          <a:p>
            <a:pPr marL="1371600" lvl="2" indent="-33528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680"/>
              <a:buChar char="■"/>
            </a:pPr>
            <a:r>
              <a:rPr lang="en" sz="1679">
                <a:solidFill>
                  <a:srgbClr val="00FF00"/>
                </a:solidFill>
              </a:rPr>
              <a:t>Examples of Web APIs include the DOM API, XMLHttpRequest, and the</a:t>
            </a:r>
            <a:endParaRPr sz="1679">
              <a:solidFill>
                <a:srgbClr val="00FF00"/>
              </a:solidFill>
            </a:endParaRPr>
          </a:p>
          <a:p>
            <a:pPr marL="13716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79">
                <a:solidFill>
                  <a:srgbClr val="00FF00"/>
                </a:solidFill>
              </a:rPr>
              <a:t>Web Audio API.</a:t>
            </a:r>
            <a:endParaRPr sz="1679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1"/>
          <p:cNvSpPr txBox="1">
            <a:spLocks noGrp="1"/>
          </p:cNvSpPr>
          <p:nvPr>
            <p:ph type="ctrTitle"/>
          </p:nvPr>
        </p:nvSpPr>
        <p:spPr>
          <a:xfrm>
            <a:off x="311700" y="195475"/>
            <a:ext cx="8520600" cy="133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thing about HTML</a:t>
            </a:r>
            <a:endParaRPr/>
          </a:p>
        </p:txBody>
      </p:sp>
      <p:sp>
        <p:nvSpPr>
          <p:cNvPr id="155" name="Google Shape;155;p31"/>
          <p:cNvSpPr txBox="1">
            <a:spLocks noGrp="1"/>
          </p:cNvSpPr>
          <p:nvPr>
            <p:ph type="subTitle" idx="1"/>
          </p:nvPr>
        </p:nvSpPr>
        <p:spPr>
          <a:xfrm>
            <a:off x="311700" y="1783850"/>
            <a:ext cx="8520600" cy="31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Easy to learn</a:t>
            </a:r>
            <a:endParaRPr sz="1900"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Fun to learn</a:t>
            </a:r>
            <a:endParaRPr sz="1900"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How many days it takes to become an expert in HTML ?</a:t>
            </a: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202"/>
          <p:cNvSpPr txBox="1">
            <a:spLocks noGrp="1"/>
          </p:cNvSpPr>
          <p:nvPr>
            <p:ph type="ctrTitle"/>
          </p:nvPr>
        </p:nvSpPr>
        <p:spPr>
          <a:xfrm>
            <a:off x="311700" y="144025"/>
            <a:ext cx="85206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Javascript Runtime</a:t>
            </a:r>
            <a:endParaRPr>
              <a:solidFill>
                <a:srgbClr val="00FF00"/>
              </a:solidFill>
            </a:endParaRPr>
          </a:p>
        </p:txBody>
      </p:sp>
      <p:pic>
        <p:nvPicPr>
          <p:cNvPr id="1145" name="Google Shape;1145;p2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275" y="1047300"/>
            <a:ext cx="7727450" cy="387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203"/>
          <p:cNvSpPr txBox="1">
            <a:spLocks noGrp="1"/>
          </p:cNvSpPr>
          <p:nvPr>
            <p:ph type="ctrTitle"/>
          </p:nvPr>
        </p:nvSpPr>
        <p:spPr>
          <a:xfrm>
            <a:off x="311700" y="166225"/>
            <a:ext cx="8520600" cy="6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</a:rPr>
              <a:t>Event Loop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1151" name="Google Shape;1151;p203"/>
          <p:cNvSpPr txBox="1">
            <a:spLocks noGrp="1"/>
          </p:cNvSpPr>
          <p:nvPr>
            <p:ph type="subTitle" idx="1"/>
          </p:nvPr>
        </p:nvSpPr>
        <p:spPr>
          <a:xfrm>
            <a:off x="311700" y="831150"/>
            <a:ext cx="8520600" cy="3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671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90"/>
              <a:buChar char="●"/>
            </a:pPr>
            <a:r>
              <a:rPr lang="en" sz="2490">
                <a:solidFill>
                  <a:schemeClr val="accent6"/>
                </a:solidFill>
              </a:rPr>
              <a:t>Event Loop: </a:t>
            </a:r>
            <a:endParaRPr sz="2490">
              <a:solidFill>
                <a:schemeClr val="accent6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90"/>
          </a:p>
          <a:p>
            <a:pPr marL="914400" lvl="1" indent="-3676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90"/>
              <a:buChar char="○"/>
            </a:pPr>
            <a:r>
              <a:rPr lang="en" sz="2190">
                <a:solidFill>
                  <a:schemeClr val="accent4"/>
                </a:solidFill>
              </a:rPr>
              <a:t>The event loop is a critical part of the JavaScript runtime, especially in environments like web browsers and Node.js.</a:t>
            </a:r>
            <a:endParaRPr sz="2190">
              <a:solidFill>
                <a:schemeClr val="accent4"/>
              </a:solidFill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190"/>
          </a:p>
          <a:p>
            <a:pPr marL="914400" lvl="1" indent="-3676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90"/>
              <a:buChar char="○"/>
            </a:pPr>
            <a:r>
              <a:rPr lang="en" sz="2190">
                <a:solidFill>
                  <a:schemeClr val="accent5"/>
                </a:solidFill>
              </a:rPr>
              <a:t>It manages the execution of asynchronous operations, such as :- </a:t>
            </a:r>
            <a:endParaRPr sz="2190">
              <a:solidFill>
                <a:schemeClr val="accent5"/>
              </a:solidFill>
            </a:endParaRPr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90"/>
          </a:p>
          <a:p>
            <a:pPr marL="1371600" lvl="2" indent="-34861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90"/>
              <a:buChar char="■"/>
            </a:pPr>
            <a:r>
              <a:rPr lang="en" sz="1890">
                <a:solidFill>
                  <a:srgbClr val="FF00FF"/>
                </a:solidFill>
              </a:rPr>
              <a:t>Browser Web APIs.</a:t>
            </a:r>
            <a:endParaRPr sz="1890">
              <a:solidFill>
                <a:srgbClr val="FF00FF"/>
              </a:solidFill>
            </a:endParaRPr>
          </a:p>
          <a:p>
            <a:pPr marL="1371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90">
              <a:solidFill>
                <a:srgbClr val="FF00FF"/>
              </a:solidFill>
            </a:endParaRPr>
          </a:p>
          <a:p>
            <a:pPr marL="1371600" lvl="2" indent="-34861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90"/>
              <a:buChar char="■"/>
            </a:pPr>
            <a:r>
              <a:rPr lang="en" sz="1890">
                <a:solidFill>
                  <a:srgbClr val="FF00FF"/>
                </a:solidFill>
              </a:rPr>
              <a:t>It ensures that these operations are processed efficiently and in the correct order.</a:t>
            </a:r>
            <a:endParaRPr sz="189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6" name="Google Shape;1156;p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0"/>
            <a:ext cx="899160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205"/>
          <p:cNvSpPr txBox="1">
            <a:spLocks noGrp="1"/>
          </p:cNvSpPr>
          <p:nvPr>
            <p:ph type="ctrTitle"/>
          </p:nvPr>
        </p:nvSpPr>
        <p:spPr>
          <a:xfrm>
            <a:off x="265525" y="190525"/>
            <a:ext cx="8520600" cy="8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Try-Catch-finally</a:t>
            </a:r>
            <a:endParaRPr/>
          </a:p>
        </p:txBody>
      </p:sp>
      <p:sp>
        <p:nvSpPr>
          <p:cNvPr id="1162" name="Google Shape;1162;p205"/>
          <p:cNvSpPr txBox="1">
            <a:spLocks noGrp="1"/>
          </p:cNvSpPr>
          <p:nvPr>
            <p:ph type="subTitle" idx="1"/>
          </p:nvPr>
        </p:nvSpPr>
        <p:spPr>
          <a:xfrm>
            <a:off x="311700" y="1302025"/>
            <a:ext cx="8520600" cy="23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734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43"/>
              <a:buChar char="●"/>
            </a:pPr>
            <a:r>
              <a:rPr lang="en" sz="2342"/>
              <a:t>For gracefully handling runtime or dynamic errors we should be use try-catch blocks.</a:t>
            </a:r>
            <a:endParaRPr sz="2342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342"/>
          </a:p>
          <a:p>
            <a:pPr marL="457200" lvl="0" indent="-37734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43"/>
              <a:buChar char="●"/>
            </a:pPr>
            <a:r>
              <a:rPr lang="en" sz="2342"/>
              <a:t>The code in the try block is executed first.</a:t>
            </a:r>
            <a:endParaRPr sz="2342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342"/>
          </a:p>
          <a:p>
            <a:pPr marL="457200" lvl="0" indent="-37734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43"/>
              <a:buChar char="●"/>
            </a:pPr>
            <a:r>
              <a:rPr lang="en" sz="2342"/>
              <a:t>And if it throws an exception, The code in the catch block will be executed. </a:t>
            </a:r>
            <a:endParaRPr sz="2342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342"/>
          </a:p>
          <a:p>
            <a:pPr marL="457200" lvl="0" indent="-37734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43"/>
              <a:buChar char="●"/>
            </a:pPr>
            <a:r>
              <a:rPr lang="en" sz="2342"/>
              <a:t>The code in the finally block will always be executed.</a:t>
            </a:r>
            <a:endParaRPr sz="2342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206"/>
          <p:cNvSpPr txBox="1">
            <a:spLocks noGrp="1"/>
          </p:cNvSpPr>
          <p:nvPr>
            <p:ph type="ctrTitle"/>
          </p:nvPr>
        </p:nvSpPr>
        <p:spPr>
          <a:xfrm>
            <a:off x="178100" y="611450"/>
            <a:ext cx="8520600" cy="10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4084">
                <a:solidFill>
                  <a:srgbClr val="FFFF00"/>
                </a:solidFill>
              </a:rPr>
              <a:t>Agenda - Class 21 June 2023</a:t>
            </a:r>
            <a:endParaRPr sz="4084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endParaRPr sz="4732"/>
          </a:p>
        </p:txBody>
      </p:sp>
      <p:sp>
        <p:nvSpPr>
          <p:cNvPr id="1168" name="Google Shape;1168;p206"/>
          <p:cNvSpPr txBox="1">
            <a:spLocks noGrp="1"/>
          </p:cNvSpPr>
          <p:nvPr>
            <p:ph type="subTitle" idx="1"/>
          </p:nvPr>
        </p:nvSpPr>
        <p:spPr>
          <a:xfrm>
            <a:off x="531050" y="1690850"/>
            <a:ext cx="8520600" cy="2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Food delivery Example</a:t>
            </a:r>
            <a:endParaRPr sz="25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00FF00"/>
              </a:solidFill>
            </a:endParaRPr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Promise Hell</a:t>
            </a:r>
            <a:endParaRPr sz="25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00FF00"/>
              </a:solidFill>
            </a:endParaRPr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How async-await helps you ?</a:t>
            </a:r>
            <a:endParaRPr sz="25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rgbClr val="00FF00"/>
              </a:solidFill>
            </a:endParaRPr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500"/>
              <a:buChar char="●"/>
            </a:pPr>
            <a:r>
              <a:rPr lang="en" sz="2500">
                <a:solidFill>
                  <a:srgbClr val="00FF00"/>
                </a:solidFill>
              </a:rPr>
              <a:t>Intro to Object Oriented Programming.</a:t>
            </a:r>
            <a:endParaRPr sz="25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207"/>
          <p:cNvSpPr txBox="1">
            <a:spLocks noGrp="1"/>
          </p:cNvSpPr>
          <p:nvPr>
            <p:ph type="ctrTitle"/>
          </p:nvPr>
        </p:nvSpPr>
        <p:spPr>
          <a:xfrm>
            <a:off x="311700" y="761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Async -  Await</a:t>
            </a:r>
            <a:endParaRPr/>
          </a:p>
        </p:txBody>
      </p:sp>
      <p:sp>
        <p:nvSpPr>
          <p:cNvPr id="1174" name="Google Shape;1174;p207"/>
          <p:cNvSpPr txBox="1">
            <a:spLocks noGrp="1"/>
          </p:cNvSpPr>
          <p:nvPr>
            <p:ph type="subTitle" idx="1"/>
          </p:nvPr>
        </p:nvSpPr>
        <p:spPr>
          <a:xfrm>
            <a:off x="368350" y="970700"/>
            <a:ext cx="8520600" cy="39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400"/>
              <a:buChar char="●"/>
            </a:pPr>
            <a:r>
              <a:rPr lang="en" sz="2400">
                <a:solidFill>
                  <a:srgbClr val="FFFF00"/>
                </a:solidFill>
              </a:rPr>
              <a:t>Async/await is a feature introduced in ECMAScript 2017 (ES8) that provides a more concise and readable way to work with asynchronous code.</a:t>
            </a:r>
            <a:endParaRPr sz="2400">
              <a:solidFill>
                <a:srgbClr val="FF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400"/>
              <a:buChar char="●"/>
            </a:pPr>
            <a:r>
              <a:rPr lang="en" sz="2400">
                <a:solidFill>
                  <a:srgbClr val="00FF00"/>
                </a:solidFill>
              </a:rPr>
              <a:t>Async/await simplifies asynchronous programming by making it look more like synchronous code. </a:t>
            </a:r>
            <a:endParaRPr sz="2400">
              <a:solidFill>
                <a:srgbClr val="00FF00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400"/>
              <a:buChar char="●"/>
            </a:pPr>
            <a:r>
              <a:rPr lang="en" sz="2400">
                <a:solidFill>
                  <a:srgbClr val="FF00FF"/>
                </a:solidFill>
              </a:rPr>
              <a:t>It enhances code readability and makes error handling more straightforward. </a:t>
            </a:r>
            <a:endParaRPr sz="2400">
              <a:solidFill>
                <a:srgbClr val="FF00FF"/>
              </a:solidFill>
            </a:endParaRPr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208"/>
          <p:cNvSpPr txBox="1">
            <a:spLocks noGrp="1"/>
          </p:cNvSpPr>
          <p:nvPr>
            <p:ph type="ctrTitle"/>
          </p:nvPr>
        </p:nvSpPr>
        <p:spPr>
          <a:xfrm>
            <a:off x="311700" y="246100"/>
            <a:ext cx="8520600" cy="12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980"/>
              <a:t>Here and when to async keyword</a:t>
            </a:r>
            <a:endParaRPr sz="39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900"/>
          </a:p>
        </p:txBody>
      </p:sp>
      <p:sp>
        <p:nvSpPr>
          <p:cNvPr id="1180" name="Google Shape;1180;p208"/>
          <p:cNvSpPr txBox="1">
            <a:spLocks noGrp="1"/>
          </p:cNvSpPr>
          <p:nvPr>
            <p:ph type="subTitle" idx="1"/>
          </p:nvPr>
        </p:nvSpPr>
        <p:spPr>
          <a:xfrm>
            <a:off x="623400" y="1724225"/>
            <a:ext cx="8520600" cy="19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async</a:t>
            </a:r>
            <a:r>
              <a:rPr lang="en" sz="1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" sz="1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fetchData() {</a:t>
            </a:r>
            <a:endParaRPr sz="1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Asynchronous code goes here</a:t>
            </a:r>
            <a:endParaRPr sz="190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9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209"/>
          <p:cNvSpPr txBox="1">
            <a:spLocks noGrp="1"/>
          </p:cNvSpPr>
          <p:nvPr>
            <p:ph type="ctrTitle"/>
          </p:nvPr>
        </p:nvSpPr>
        <p:spPr>
          <a:xfrm>
            <a:off x="252950" y="313500"/>
            <a:ext cx="8520600" cy="67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80">
                <a:solidFill>
                  <a:schemeClr val="accent6"/>
                </a:solidFill>
              </a:rPr>
              <a:t>Here and when to await keyword</a:t>
            </a:r>
            <a:endParaRPr sz="4280">
              <a:solidFill>
                <a:schemeClr val="accent6"/>
              </a:solidFill>
            </a:endParaRPr>
          </a:p>
        </p:txBody>
      </p:sp>
      <p:sp>
        <p:nvSpPr>
          <p:cNvPr id="1186" name="Google Shape;1186;p209"/>
          <p:cNvSpPr txBox="1">
            <a:spLocks noGrp="1"/>
          </p:cNvSpPr>
          <p:nvPr>
            <p:ph type="subTitle" idx="1"/>
          </p:nvPr>
        </p:nvSpPr>
        <p:spPr>
          <a:xfrm>
            <a:off x="311700" y="1205025"/>
            <a:ext cx="8520600" cy="28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00"/>
              <a:buChar char="●"/>
            </a:pPr>
            <a:r>
              <a:rPr lang="en" sz="2100">
                <a:solidFill>
                  <a:srgbClr val="00FF00"/>
                </a:solidFill>
              </a:rPr>
              <a:t>The await keyword can only be used within an async function only.</a:t>
            </a:r>
            <a:endParaRPr sz="2100">
              <a:solidFill>
                <a:srgbClr val="00FF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100"/>
              <a:buChar char="●"/>
            </a:pPr>
            <a:r>
              <a:rPr lang="en" sz="2100">
                <a:solidFill>
                  <a:srgbClr val="00FFFF"/>
                </a:solidFill>
              </a:rPr>
              <a:t>We can use the await keyword to pause the execution of the function until a promise is resolved or rejected.</a:t>
            </a:r>
            <a:endParaRPr sz="2100">
              <a:solidFill>
                <a:srgbClr val="00FFFF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100"/>
              <a:buChar char="●"/>
            </a:pPr>
            <a:r>
              <a:rPr lang="en" sz="2100">
                <a:solidFill>
                  <a:srgbClr val="FF00FF"/>
                </a:solidFill>
              </a:rPr>
              <a:t>It allows you to assign the resolved value of a promise to a variable or perform further operations.</a:t>
            </a:r>
            <a:endParaRPr sz="21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210"/>
          <p:cNvSpPr txBox="1">
            <a:spLocks noGrp="1"/>
          </p:cNvSpPr>
          <p:nvPr>
            <p:ph type="subTitle" idx="1"/>
          </p:nvPr>
        </p:nvSpPr>
        <p:spPr>
          <a:xfrm>
            <a:off x="311700" y="953825"/>
            <a:ext cx="8520600" cy="26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Remember, async functions always return a promise.</a:t>
            </a:r>
            <a:endParaRPr sz="2500"/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 </a:t>
            </a:r>
            <a:endParaRPr sz="2500"/>
          </a:p>
          <a:p>
            <a:pPr marL="457200" lvl="0" indent="-387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You can use .then() and .catch() to handle the result of an async function if you prefer working with promises directly.</a:t>
            </a:r>
            <a:endParaRPr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211"/>
          <p:cNvSpPr txBox="1">
            <a:spLocks noGrp="1"/>
          </p:cNvSpPr>
          <p:nvPr>
            <p:ph type="ctrTitle"/>
          </p:nvPr>
        </p:nvSpPr>
        <p:spPr>
          <a:xfrm>
            <a:off x="272500" y="235125"/>
            <a:ext cx="85206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Object Oriented Programming</a:t>
            </a:r>
            <a:endParaRPr sz="4500"/>
          </a:p>
        </p:txBody>
      </p:sp>
      <p:sp>
        <p:nvSpPr>
          <p:cNvPr id="1197" name="Google Shape;1197;p211"/>
          <p:cNvSpPr txBox="1">
            <a:spLocks noGrp="1"/>
          </p:cNvSpPr>
          <p:nvPr>
            <p:ph type="subTitle" idx="1"/>
          </p:nvPr>
        </p:nvSpPr>
        <p:spPr>
          <a:xfrm>
            <a:off x="311700" y="1420600"/>
            <a:ext cx="8520600" cy="36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000"/>
              <a:buChar char="●"/>
            </a:pPr>
            <a:r>
              <a:rPr lang="en" sz="2000">
                <a:solidFill>
                  <a:srgbClr val="00FF00"/>
                </a:solidFill>
              </a:rPr>
              <a:t>Object-oriented programming (OOP) is a programming paradigm that organizes code into objects, which are instances of classes. </a:t>
            </a:r>
            <a:endParaRPr sz="2000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●"/>
            </a:pPr>
            <a:r>
              <a:rPr lang="en" sz="2000">
                <a:solidFill>
                  <a:schemeClr val="accent4"/>
                </a:solidFill>
              </a:rPr>
              <a:t>It provides a way to structure and design software applications by focusing on objects that contain both data and behavior. </a:t>
            </a:r>
            <a:endParaRPr sz="2000">
              <a:solidFill>
                <a:schemeClr val="accent4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>
                <a:solidFill>
                  <a:schemeClr val="accent5"/>
                </a:solidFill>
              </a:rPr>
              <a:t>In OOP, objects are the fundamental building blocks, and they interact with each other through methods, properties, and messages</a:t>
            </a:r>
            <a:endParaRPr sz="20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l="9811" t="-7411" r="-19556" b="-2551"/>
          <a:stretch/>
        </p:blipFill>
        <p:spPr>
          <a:xfrm>
            <a:off x="0" y="-1045575"/>
            <a:ext cx="11190574" cy="653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Google Shape;1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87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212"/>
          <p:cNvSpPr txBox="1">
            <a:spLocks noGrp="1"/>
          </p:cNvSpPr>
          <p:nvPr>
            <p:ph type="ctrTitle"/>
          </p:nvPr>
        </p:nvSpPr>
        <p:spPr>
          <a:xfrm>
            <a:off x="311700" y="244925"/>
            <a:ext cx="8520600" cy="56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and Object</a:t>
            </a:r>
            <a:endParaRPr/>
          </a:p>
        </p:txBody>
      </p:sp>
      <p:sp>
        <p:nvSpPr>
          <p:cNvPr id="1203" name="Google Shape;1203;p212"/>
          <p:cNvSpPr txBox="1">
            <a:spLocks noGrp="1"/>
          </p:cNvSpPr>
          <p:nvPr>
            <p:ph type="subTitle" idx="1"/>
          </p:nvPr>
        </p:nvSpPr>
        <p:spPr>
          <a:xfrm>
            <a:off x="311700" y="813125"/>
            <a:ext cx="8520600" cy="23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2425" algn="l" rtl="0">
              <a:spcBef>
                <a:spcPts val="0"/>
              </a:spcBef>
              <a:spcAft>
                <a:spcPts val="0"/>
              </a:spcAft>
              <a:buSzPts val="1950"/>
              <a:buChar char="●"/>
            </a:pPr>
            <a:r>
              <a:rPr lang="en" sz="1950"/>
              <a:t>Class: </a:t>
            </a:r>
            <a:endParaRPr sz="195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00FF00"/>
              </a:solidFill>
            </a:endParaRPr>
          </a:p>
          <a:p>
            <a:pPr marL="914400" lvl="1" indent="-352425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950"/>
              <a:buChar char="○"/>
            </a:pPr>
            <a:r>
              <a:rPr lang="en" sz="1950">
                <a:solidFill>
                  <a:srgbClr val="00FF00"/>
                </a:solidFill>
              </a:rPr>
              <a:t>A class is a blueprint or template that defines the properties and behaviors (methods) of objects. </a:t>
            </a:r>
            <a:endParaRPr sz="1950">
              <a:solidFill>
                <a:srgbClr val="00FF00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50">
              <a:solidFill>
                <a:srgbClr val="00FF00"/>
              </a:solidFill>
            </a:endParaRPr>
          </a:p>
          <a:p>
            <a:pPr marL="914400" lvl="1" indent="-352425" algn="l" rtl="0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950"/>
              <a:buChar char="○"/>
            </a:pPr>
            <a:r>
              <a:rPr lang="en" sz="1950">
                <a:solidFill>
                  <a:srgbClr val="00FF00"/>
                </a:solidFill>
              </a:rPr>
              <a:t>It encapsulates data and functions related to a particular concept or entity. </a:t>
            </a:r>
            <a:endParaRPr sz="1950">
              <a:solidFill>
                <a:srgbClr val="00F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688"/>
              <a:buNone/>
            </a:pPr>
            <a:endParaRPr sz="1950"/>
          </a:p>
          <a:p>
            <a:pPr marL="457200" lvl="0" indent="-352425" algn="l" rtl="0">
              <a:spcBef>
                <a:spcPts val="0"/>
              </a:spcBef>
              <a:spcAft>
                <a:spcPts val="0"/>
              </a:spcAft>
              <a:buSzPts val="1950"/>
              <a:buChar char="●"/>
            </a:pPr>
            <a:r>
              <a:rPr lang="en" sz="1950"/>
              <a:t>Object: </a:t>
            </a:r>
            <a:endParaRPr sz="195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50"/>
          </a:p>
          <a:p>
            <a:pPr marL="914400" lvl="1" indent="-352425" algn="l" rtl="0">
              <a:spcBef>
                <a:spcPts val="0"/>
              </a:spcBef>
              <a:spcAft>
                <a:spcPts val="0"/>
              </a:spcAft>
              <a:buSzPts val="1950"/>
              <a:buChar char="○"/>
            </a:pPr>
            <a:r>
              <a:rPr lang="en" sz="1950"/>
              <a:t>An object is an instance of a class. </a:t>
            </a:r>
            <a:endParaRPr sz="195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50"/>
          </a:p>
          <a:p>
            <a:pPr marL="914400" lvl="1" indent="-352425" algn="l" rtl="0">
              <a:spcBef>
                <a:spcPts val="0"/>
              </a:spcBef>
              <a:spcAft>
                <a:spcPts val="0"/>
              </a:spcAft>
              <a:buSzPts val="1950"/>
              <a:buChar char="○"/>
            </a:pPr>
            <a:r>
              <a:rPr lang="en" sz="1950"/>
              <a:t>It represents a specific occurrence of the class, possessing its own unique set of data values and behavior.</a:t>
            </a:r>
            <a:endParaRPr sz="1950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213"/>
          <p:cNvSpPr txBox="1">
            <a:spLocks noGrp="1"/>
          </p:cNvSpPr>
          <p:nvPr>
            <p:ph type="ctrTitle"/>
          </p:nvPr>
        </p:nvSpPr>
        <p:spPr>
          <a:xfrm>
            <a:off x="311700" y="402925"/>
            <a:ext cx="8520600" cy="9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Agenda 22 June 2023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209" name="Google Shape;1209;p213"/>
          <p:cNvSpPr txBox="1">
            <a:spLocks noGrp="1"/>
          </p:cNvSpPr>
          <p:nvPr>
            <p:ph type="subTitle" idx="1"/>
          </p:nvPr>
        </p:nvSpPr>
        <p:spPr>
          <a:xfrm>
            <a:off x="311700" y="1929975"/>
            <a:ext cx="8520600" cy="24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1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98"/>
              <a:buChar char="●"/>
            </a:pPr>
            <a:r>
              <a:rPr lang="en" sz="2197">
                <a:solidFill>
                  <a:srgbClr val="00FF00"/>
                </a:solidFill>
              </a:rPr>
              <a:t>Intro to Jquery</a:t>
            </a:r>
            <a:endParaRPr sz="21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197">
              <a:solidFill>
                <a:srgbClr val="00FF00"/>
              </a:solidFill>
            </a:endParaRPr>
          </a:p>
          <a:p>
            <a:pPr marL="457200" lvl="0" indent="-3681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98"/>
              <a:buChar char="●"/>
            </a:pPr>
            <a:r>
              <a:rPr lang="en" sz="2197">
                <a:solidFill>
                  <a:srgbClr val="00FF00"/>
                </a:solidFill>
              </a:rPr>
              <a:t>Why it’s important and how to use it ?</a:t>
            </a:r>
            <a:endParaRPr sz="21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197">
              <a:solidFill>
                <a:srgbClr val="00FF00"/>
              </a:solidFill>
            </a:endParaRPr>
          </a:p>
          <a:p>
            <a:pPr marL="457200" lvl="0" indent="-3681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98"/>
              <a:buChar char="●"/>
            </a:pPr>
            <a:r>
              <a:rPr lang="en" sz="2197">
                <a:solidFill>
                  <a:srgbClr val="00FF00"/>
                </a:solidFill>
              </a:rPr>
              <a:t>Selecting, Updating, Creating, Removing Elements</a:t>
            </a:r>
            <a:endParaRPr sz="21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197">
              <a:solidFill>
                <a:srgbClr val="00FF00"/>
              </a:solidFill>
            </a:endParaRPr>
          </a:p>
          <a:p>
            <a:pPr marL="457200" lvl="0" indent="-3681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98"/>
              <a:buChar char="●"/>
            </a:pPr>
            <a:r>
              <a:rPr lang="en" sz="2197">
                <a:solidFill>
                  <a:srgbClr val="00FF00"/>
                </a:solidFill>
              </a:rPr>
              <a:t>How to handle events in Jquery</a:t>
            </a:r>
            <a:endParaRPr sz="21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197">
              <a:solidFill>
                <a:srgbClr val="00FF00"/>
              </a:solidFill>
            </a:endParaRPr>
          </a:p>
          <a:p>
            <a:pPr marL="457200" lvl="0" indent="-3681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98"/>
              <a:buChar char="●"/>
            </a:pPr>
            <a:r>
              <a:rPr lang="en" sz="2197">
                <a:solidFill>
                  <a:srgbClr val="00FF00"/>
                </a:solidFill>
              </a:rPr>
              <a:t>Different Jquery functions</a:t>
            </a:r>
            <a:endParaRPr sz="2197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214"/>
          <p:cNvSpPr txBox="1"/>
          <p:nvPr/>
        </p:nvSpPr>
        <p:spPr>
          <a:xfrm>
            <a:off x="711050" y="73875"/>
            <a:ext cx="7147500" cy="46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hide(): Hides the selected element.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show(): Shows the selected element.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toggle(): Toggles between hiding and showing the selected element.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fadeIn(): Fades in the selected element.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fadeOut(): Fades out the selected element.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fadeToggle(): Toggles between fading in and fading out the selected element.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slideUp(): Slides up (hides) the selected element.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slideDown(): Slides down (shows) the selected element.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slideToggle(): Toggles between sliding up and sliding down the selected element.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addClass(): Adds one or more CSS classes to the selected elements.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removeClass(): Removes one or more CSS classes from the selected elements.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toggleClass(): Toggles between adding and removing a CSS class from the selected elements.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FFF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attr(): Gets or sets the value of an attribute for the selected elements. </a:t>
            </a:r>
            <a:endParaRPr sz="1050">
              <a:solidFill>
                <a:srgbClr val="FFFF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215"/>
          <p:cNvSpPr txBox="1"/>
          <p:nvPr/>
        </p:nvSpPr>
        <p:spPr>
          <a:xfrm>
            <a:off x="757225" y="480175"/>
            <a:ext cx="71475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Roboto"/>
              <a:buAutoNum type="arabicPeriod"/>
            </a:pPr>
            <a:r>
              <a:rPr lang="en" sz="1350">
                <a:solidFill>
                  <a:schemeClr val="accent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html()</a:t>
            </a:r>
            <a:r>
              <a:rPr lang="en" sz="1500">
                <a:solidFill>
                  <a:schemeClr val="accent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: Gets or sets the HTML contents of the selected element.</a:t>
            </a:r>
            <a:endParaRPr sz="1500">
              <a:solidFill>
                <a:schemeClr val="accent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Roboto"/>
              <a:buAutoNum type="arabicPeriod"/>
            </a:pPr>
            <a:r>
              <a:rPr lang="en" sz="1350">
                <a:solidFill>
                  <a:schemeClr val="accent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text()</a:t>
            </a:r>
            <a:r>
              <a:rPr lang="en" sz="1500">
                <a:solidFill>
                  <a:schemeClr val="accent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: Gets or sets the text content of the selected element.</a:t>
            </a:r>
            <a:endParaRPr sz="1500">
              <a:solidFill>
                <a:schemeClr val="accent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Roboto"/>
              <a:buAutoNum type="arabicPeriod"/>
            </a:pPr>
            <a:r>
              <a:rPr lang="en" sz="1350">
                <a:solidFill>
                  <a:schemeClr val="accent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val()</a:t>
            </a:r>
            <a:r>
              <a:rPr lang="en" sz="1500">
                <a:solidFill>
                  <a:schemeClr val="accent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: Gets or sets the value of form elements, such as input fields.</a:t>
            </a:r>
            <a:endParaRPr sz="1500">
              <a:solidFill>
                <a:schemeClr val="accent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Roboto"/>
              <a:buAutoNum type="arabicPeriod"/>
            </a:pPr>
            <a:r>
              <a:rPr lang="en" sz="1350">
                <a:solidFill>
                  <a:schemeClr val="accent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css()</a:t>
            </a:r>
            <a:r>
              <a:rPr lang="en" sz="1500">
                <a:solidFill>
                  <a:schemeClr val="accent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: Gets or sets CSS properties for the selected elements.</a:t>
            </a:r>
            <a:endParaRPr sz="1500">
              <a:solidFill>
                <a:schemeClr val="accent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Roboto"/>
              <a:buAutoNum type="arabicPeriod"/>
            </a:pPr>
            <a:r>
              <a:rPr lang="en" sz="1350">
                <a:solidFill>
                  <a:schemeClr val="accent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on()</a:t>
            </a:r>
            <a:r>
              <a:rPr lang="en" sz="1500">
                <a:solidFill>
                  <a:schemeClr val="accent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: Attaches an event handler function to the selected elements.</a:t>
            </a:r>
            <a:endParaRPr sz="1500">
              <a:solidFill>
                <a:schemeClr val="accent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Roboto"/>
              <a:buAutoNum type="arabicPeriod"/>
            </a:pPr>
            <a:r>
              <a:rPr lang="en" sz="1350">
                <a:solidFill>
                  <a:schemeClr val="accent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off()</a:t>
            </a:r>
            <a:r>
              <a:rPr lang="en" sz="1500">
                <a:solidFill>
                  <a:schemeClr val="accent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: Removes an event handler function from the selected elements.</a:t>
            </a:r>
            <a:endParaRPr sz="1500">
              <a:solidFill>
                <a:schemeClr val="accent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Roboto"/>
              <a:buAutoNum type="arabicPeriod"/>
            </a:pPr>
            <a:r>
              <a:rPr lang="en" sz="1350">
                <a:solidFill>
                  <a:schemeClr val="accent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each()</a:t>
            </a:r>
            <a:r>
              <a:rPr lang="en" sz="1500">
                <a:solidFill>
                  <a:schemeClr val="accent6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: Iterates over a set of selected elements and performs a function on each one.</a:t>
            </a:r>
            <a:endParaRPr sz="1500">
              <a:solidFill>
                <a:schemeClr val="accent6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450">
              <a:solidFill>
                <a:schemeClr val="accent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accent6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216"/>
          <p:cNvSpPr txBox="1">
            <a:spLocks noGrp="1"/>
          </p:cNvSpPr>
          <p:nvPr>
            <p:ph type="ctrTitle"/>
          </p:nvPr>
        </p:nvSpPr>
        <p:spPr>
          <a:xfrm>
            <a:off x="263000" y="217850"/>
            <a:ext cx="8520600" cy="9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Agenda 30 June 2023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225" name="Google Shape;1225;p216"/>
          <p:cNvSpPr txBox="1">
            <a:spLocks noGrp="1"/>
          </p:cNvSpPr>
          <p:nvPr>
            <p:ph type="subTitle" idx="1"/>
          </p:nvPr>
        </p:nvSpPr>
        <p:spPr>
          <a:xfrm>
            <a:off x="311700" y="1412525"/>
            <a:ext cx="8520600" cy="3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08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2398"/>
              <a:buChar char="●"/>
            </a:pPr>
            <a:r>
              <a:rPr lang="en" sz="2397">
                <a:solidFill>
                  <a:srgbClr val="FF00FF"/>
                </a:solidFill>
              </a:rPr>
              <a:t>Why we should focus more on async JS ? </a:t>
            </a:r>
            <a:endParaRPr sz="2397">
              <a:solidFill>
                <a:srgbClr val="FF00FF"/>
              </a:solidFill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97">
              <a:solidFill>
                <a:srgbClr val="00FF00"/>
              </a:solidFill>
            </a:endParaRPr>
          </a:p>
          <a:p>
            <a:pPr marL="457200" lvl="0" indent="-3681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198"/>
              <a:buChar char="●"/>
            </a:pPr>
            <a:r>
              <a:rPr lang="en" sz="2397">
                <a:solidFill>
                  <a:srgbClr val="00FF00"/>
                </a:solidFill>
              </a:rPr>
              <a:t>Example - Navigator Object &amp; Discuss Real time </a:t>
            </a:r>
            <a:endParaRPr sz="23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97">
                <a:solidFill>
                  <a:srgbClr val="00FF00"/>
                </a:solidFill>
              </a:rPr>
              <a:t>Examples </a:t>
            </a:r>
            <a:r>
              <a:rPr lang="en" sz="1597">
                <a:solidFill>
                  <a:srgbClr val="00FF00"/>
                </a:solidFill>
              </a:rPr>
              <a:t>( </a:t>
            </a:r>
            <a:r>
              <a:rPr lang="en" sz="1597">
                <a:solidFill>
                  <a:schemeClr val="accent4"/>
                </a:solidFill>
              </a:rPr>
              <a:t>We will be using live recording Project </a:t>
            </a:r>
            <a:r>
              <a:rPr lang="en" sz="1597">
                <a:solidFill>
                  <a:srgbClr val="00FF00"/>
                </a:solidFill>
              </a:rPr>
              <a:t>) </a:t>
            </a:r>
            <a:endParaRPr sz="15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7">
              <a:solidFill>
                <a:srgbClr val="00FF00"/>
              </a:solidFill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97">
                <a:solidFill>
                  <a:srgbClr val="00FF00"/>
                </a:solidFill>
              </a:rPr>
              <a:t>  </a:t>
            </a:r>
            <a:endParaRPr sz="1597">
              <a:solidFill>
                <a:srgbClr val="00FF00"/>
              </a:solidFill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97">
              <a:solidFill>
                <a:srgbClr val="00FF00"/>
              </a:solidFill>
            </a:endParaRPr>
          </a:p>
          <a:p>
            <a:pPr marL="457200" lvl="0" indent="-3808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398"/>
              <a:buChar char="●"/>
            </a:pPr>
            <a:r>
              <a:rPr lang="en" sz="2397">
                <a:solidFill>
                  <a:schemeClr val="accent5"/>
                </a:solidFill>
              </a:rPr>
              <a:t>Revise Callbacks + Examples</a:t>
            </a:r>
            <a:endParaRPr sz="2397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97">
              <a:solidFill>
                <a:srgbClr val="00FF00"/>
              </a:solidFill>
            </a:endParaRPr>
          </a:p>
          <a:p>
            <a:pPr marL="457200" lvl="0" indent="-3808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398"/>
              <a:buChar char="●"/>
            </a:pPr>
            <a:r>
              <a:rPr lang="en" sz="2397">
                <a:solidFill>
                  <a:srgbClr val="00FFFF"/>
                </a:solidFill>
              </a:rPr>
              <a:t>Revise Promise + Examples</a:t>
            </a:r>
            <a:endParaRPr sz="2397">
              <a:solidFill>
                <a:srgbClr val="00FFFF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97">
              <a:solidFill>
                <a:srgbClr val="00FF00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97">
              <a:solidFill>
                <a:srgbClr val="00FF00"/>
              </a:solidFill>
            </a:endParaRPr>
          </a:p>
          <a:p>
            <a:pPr marL="457200" lvl="0" indent="-380841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398"/>
              <a:buChar char="●"/>
            </a:pPr>
            <a:r>
              <a:rPr lang="en" sz="2397">
                <a:solidFill>
                  <a:srgbClr val="00FFFF"/>
                </a:solidFill>
              </a:rPr>
              <a:t>Revise Async-Await + Examples</a:t>
            </a:r>
            <a:endParaRPr sz="2397">
              <a:solidFill>
                <a:srgbClr val="00FFFF"/>
              </a:solidFill>
            </a:endParaRPr>
          </a:p>
          <a:p>
            <a:pPr marL="4572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5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 txBox="1">
            <a:spLocks noGrp="1"/>
          </p:cNvSpPr>
          <p:nvPr>
            <p:ph type="ctrTitle"/>
          </p:nvPr>
        </p:nvSpPr>
        <p:spPr>
          <a:xfrm>
            <a:off x="311700" y="170200"/>
            <a:ext cx="8520600" cy="13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HTML 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3"/>
          <p:cNvSpPr txBox="1">
            <a:spLocks noGrp="1"/>
          </p:cNvSpPr>
          <p:nvPr>
            <p:ph type="subTitle" idx="1"/>
          </p:nvPr>
        </p:nvSpPr>
        <p:spPr>
          <a:xfrm>
            <a:off x="0" y="1089100"/>
            <a:ext cx="9144000" cy="40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4A86E8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Hyper Text Markup Language (NOT Programming Language)</a:t>
            </a:r>
            <a:endParaRPr sz="19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Used for create and structure our web pages.</a:t>
            </a:r>
            <a:endParaRPr sz="19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Used to create skeleton for the web pages.</a:t>
            </a:r>
            <a:endParaRPr sz="19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Everything on web is somewhere HTML.</a:t>
            </a:r>
            <a:endParaRPr sz="19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Let’s check some demo. ( Check View Source Page )</a:t>
            </a:r>
            <a:endParaRPr sz="19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5" name="Google Shape;17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5"/>
          <p:cNvSpPr txBox="1">
            <a:spLocks noGrp="1"/>
          </p:cNvSpPr>
          <p:nvPr>
            <p:ph type="ctrTitle"/>
          </p:nvPr>
        </p:nvSpPr>
        <p:spPr>
          <a:xfrm>
            <a:off x="0" y="744575"/>
            <a:ext cx="9144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Let’s Write our first HTML Code</a:t>
            </a:r>
            <a:endParaRPr sz="4900"/>
          </a:p>
        </p:txBody>
      </p:sp>
      <p:sp>
        <p:nvSpPr>
          <p:cNvPr id="181" name="Google Shape;181;p3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world Code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>
            <a:spLocks noGrp="1"/>
          </p:cNvSpPr>
          <p:nvPr>
            <p:ph type="ctrTitle"/>
          </p:nvPr>
        </p:nvSpPr>
        <p:spPr>
          <a:xfrm>
            <a:off x="0" y="161875"/>
            <a:ext cx="9144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But where do we write our code </a:t>
            </a:r>
            <a:endParaRPr sz="4800"/>
          </a:p>
        </p:txBody>
      </p:sp>
      <p:sp>
        <p:nvSpPr>
          <p:cNvPr id="187" name="Google Shape;187;p3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https://code.visualstudio.com/download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7"/>
          <p:cNvSpPr txBox="1">
            <a:spLocks noGrp="1"/>
          </p:cNvSpPr>
          <p:nvPr>
            <p:ph type="ctrTitle"/>
          </p:nvPr>
        </p:nvSpPr>
        <p:spPr>
          <a:xfrm>
            <a:off x="311700" y="90850"/>
            <a:ext cx="8520600" cy="8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Rules For Writing HTML Tags</a:t>
            </a:r>
            <a:endParaRPr sz="4200"/>
          </a:p>
        </p:txBody>
      </p:sp>
      <p:sp>
        <p:nvSpPr>
          <p:cNvPr id="193" name="Google Shape;193;p37"/>
          <p:cNvSpPr txBox="1">
            <a:spLocks noGrp="1"/>
          </p:cNvSpPr>
          <p:nvPr>
            <p:ph type="subTitle" idx="1"/>
          </p:nvPr>
        </p:nvSpPr>
        <p:spPr>
          <a:xfrm>
            <a:off x="0" y="1228225"/>
            <a:ext cx="9144000" cy="3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-39306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HTML uses </a:t>
            </a:r>
            <a:r>
              <a:rPr lang="en" b="1"/>
              <a:t>markup tags</a:t>
            </a:r>
            <a:r>
              <a:rPr lang="en"/>
              <a:t> to describe web pages.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-39306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Tags like ex:- &lt;someTag&gt; &lt;/someTag&gt;.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-39306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They are called as start and end tags.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-39306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Start tag is also called opening tag.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-393065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End tag is called Closing tag.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8"/>
          <p:cNvSpPr txBox="1">
            <a:spLocks noGrp="1"/>
          </p:cNvSpPr>
          <p:nvPr>
            <p:ph type="ctrTitle"/>
          </p:nvPr>
        </p:nvSpPr>
        <p:spPr>
          <a:xfrm>
            <a:off x="111675" y="1473250"/>
            <a:ext cx="8720700" cy="11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Check Community Threads for more info</a:t>
            </a:r>
            <a:endParaRPr sz="37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>
            <a:spLocks noGrp="1"/>
          </p:cNvSpPr>
          <p:nvPr>
            <p:ph type="ctrTitle"/>
          </p:nvPr>
        </p:nvSpPr>
        <p:spPr>
          <a:xfrm>
            <a:off x="311700" y="134825"/>
            <a:ext cx="8520600" cy="127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and Inline Elements</a:t>
            </a:r>
            <a:endParaRPr/>
          </a:p>
        </p:txBody>
      </p:sp>
      <p:sp>
        <p:nvSpPr>
          <p:cNvPr id="204" name="Google Shape;204;p39"/>
          <p:cNvSpPr txBox="1">
            <a:spLocks noGrp="1"/>
          </p:cNvSpPr>
          <p:nvPr>
            <p:ph type="subTitle" idx="1"/>
          </p:nvPr>
        </p:nvSpPr>
        <p:spPr>
          <a:xfrm>
            <a:off x="311700" y="1528550"/>
            <a:ext cx="8520600" cy="30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block-level element always occupies the entire available width (stretches out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the left and right as far as possible).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inline element only uses the space that is required.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>
            <a:spLocks noGrp="1"/>
          </p:cNvSpPr>
          <p:nvPr>
            <p:ph type="ctrTitle"/>
          </p:nvPr>
        </p:nvSpPr>
        <p:spPr>
          <a:xfrm>
            <a:off x="311700" y="122750"/>
            <a:ext cx="8520600" cy="9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- Cascading Style Sheets</a:t>
            </a:r>
            <a:endParaRPr/>
          </a:p>
        </p:txBody>
      </p:sp>
      <p:sp>
        <p:nvSpPr>
          <p:cNvPr id="210" name="Google Shape;210;p40"/>
          <p:cNvSpPr txBox="1">
            <a:spLocks noGrp="1"/>
          </p:cNvSpPr>
          <p:nvPr>
            <p:ph type="subTitle" idx="1"/>
          </p:nvPr>
        </p:nvSpPr>
        <p:spPr>
          <a:xfrm>
            <a:off x="311700" y="1085150"/>
            <a:ext cx="8520600" cy="39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basically used to create good-looking websites by describing how the HTML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elements are displayed on the screen.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helps web developers to style the website so that the users can have a great user experience.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1"/>
          <p:cNvSpPr txBox="1">
            <a:spLocks noGrp="1"/>
          </p:cNvSpPr>
          <p:nvPr>
            <p:ph type="ctrTitle"/>
          </p:nvPr>
        </p:nvSpPr>
        <p:spPr>
          <a:xfrm>
            <a:off x="223200" y="69850"/>
            <a:ext cx="8520600" cy="14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CSS into HTML file?</a:t>
            </a:r>
            <a:endParaRPr/>
          </a:p>
        </p:txBody>
      </p:sp>
      <p:sp>
        <p:nvSpPr>
          <p:cNvPr id="216" name="Google Shape;216;p41"/>
          <p:cNvSpPr txBox="1">
            <a:spLocks noGrp="1"/>
          </p:cNvSpPr>
          <p:nvPr>
            <p:ph type="subTitle" idx="1"/>
          </p:nvPr>
        </p:nvSpPr>
        <p:spPr>
          <a:xfrm>
            <a:off x="311700" y="1650225"/>
            <a:ext cx="8520600" cy="19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Inline CSS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Internal CSS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External CSS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ctrTitle"/>
          </p:nvPr>
        </p:nvSpPr>
        <p:spPr>
          <a:xfrm>
            <a:off x="-264500" y="825550"/>
            <a:ext cx="9015000" cy="244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                     </a:t>
            </a:r>
            <a:r>
              <a:rPr lang="en" sz="4977"/>
              <a:t>What is your expectation?</a:t>
            </a:r>
            <a:endParaRPr sz="4977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2"/>
          <p:cNvSpPr txBox="1">
            <a:spLocks noGrp="1"/>
          </p:cNvSpPr>
          <p:nvPr>
            <p:ph type="ctrTitle"/>
          </p:nvPr>
        </p:nvSpPr>
        <p:spPr>
          <a:xfrm>
            <a:off x="245350" y="1237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Inline CSS</a:t>
            </a:r>
            <a:endParaRPr/>
          </a:p>
        </p:txBody>
      </p:sp>
      <p:sp>
        <p:nvSpPr>
          <p:cNvPr id="222" name="Google Shape;222;p42"/>
          <p:cNvSpPr txBox="1">
            <a:spLocks noGrp="1"/>
          </p:cNvSpPr>
          <p:nvPr>
            <p:ph type="subTitle" idx="1"/>
          </p:nvPr>
        </p:nvSpPr>
        <p:spPr>
          <a:xfrm>
            <a:off x="311700" y="916350"/>
            <a:ext cx="8520600" cy="40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By using the inline CSS approach, CSS can be applied to a single element.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You can quickly and easily insert CSS rules into an HTML page.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Stupid way ( Can’t reuse it )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3"/>
          <p:cNvSpPr txBox="1">
            <a:spLocks noGrp="1"/>
          </p:cNvSpPr>
          <p:nvPr>
            <p:ph type="ctrTitle"/>
          </p:nvPr>
        </p:nvSpPr>
        <p:spPr>
          <a:xfrm>
            <a:off x="212125" y="112725"/>
            <a:ext cx="8520600" cy="8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680"/>
              <a:t>Internal CSS</a:t>
            </a:r>
            <a:endParaRPr sz="4680"/>
          </a:p>
        </p:txBody>
      </p:sp>
      <p:sp>
        <p:nvSpPr>
          <p:cNvPr id="228" name="Google Shape;228;p43"/>
          <p:cNvSpPr txBox="1">
            <a:spLocks noGrp="1"/>
          </p:cNvSpPr>
          <p:nvPr>
            <p:ph type="subTitle" idx="1"/>
          </p:nvPr>
        </p:nvSpPr>
        <p:spPr>
          <a:xfrm>
            <a:off x="311700" y="942225"/>
            <a:ext cx="8520600" cy="40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SzPts val="2900"/>
              <a:buChar char="●"/>
            </a:pPr>
            <a:r>
              <a:rPr lang="en" sz="2900"/>
              <a:t>The internal CSS is used to add a unique style for a single document.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/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SzPts val="2900"/>
              <a:buChar char="●"/>
            </a:pPr>
            <a:r>
              <a:rPr lang="en" sz="2900"/>
              <a:t>It is defined in &lt;head&gt; section of the HTML page inside the &lt;style&gt; tag.</a:t>
            </a:r>
            <a:endParaRPr sz="2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0"/>
          </a:p>
          <a:p>
            <a:pPr marL="457200" lvl="0" indent="-412750" algn="l" rtl="0">
              <a:spcBef>
                <a:spcPts val="0"/>
              </a:spcBef>
              <a:spcAft>
                <a:spcPts val="0"/>
              </a:spcAft>
              <a:buSzPts val="2900"/>
              <a:buChar char="●"/>
            </a:pPr>
            <a:r>
              <a:rPr lang="en" sz="2900"/>
              <a:t>IDs and classes can be used in internal style sheets.</a:t>
            </a:r>
            <a:endParaRPr sz="29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4"/>
          <p:cNvSpPr txBox="1">
            <a:spLocks noGrp="1"/>
          </p:cNvSpPr>
          <p:nvPr>
            <p:ph type="ctrTitle"/>
          </p:nvPr>
        </p:nvSpPr>
        <p:spPr>
          <a:xfrm>
            <a:off x="311708" y="11317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Selectors Part (1)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44"/>
          <p:cNvSpPr txBox="1">
            <a:spLocks noGrp="1"/>
          </p:cNvSpPr>
          <p:nvPr>
            <p:ph type="subTitle" idx="1"/>
          </p:nvPr>
        </p:nvSpPr>
        <p:spPr>
          <a:xfrm>
            <a:off x="311700" y="23917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 (#) and class (.)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5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83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2743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 (#)</a:t>
            </a:r>
            <a:endParaRPr/>
          </a:p>
        </p:txBody>
      </p:sp>
      <p:sp>
        <p:nvSpPr>
          <p:cNvPr id="240" name="Google Shape;240;p45"/>
          <p:cNvSpPr txBox="1">
            <a:spLocks noGrp="1"/>
          </p:cNvSpPr>
          <p:nvPr>
            <p:ph type="subTitle" idx="1"/>
          </p:nvPr>
        </p:nvSpPr>
        <p:spPr>
          <a:xfrm>
            <a:off x="0" y="931125"/>
            <a:ext cx="9144000" cy="42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An ID allows developers to identify a single element in the HTML code and apply a particular style to it.</a:t>
            </a:r>
            <a:endParaRPr sz="240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Selects a single element.</a:t>
            </a:r>
            <a:endParaRPr sz="2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Is written with a hash symbol followed by the ID name.</a:t>
            </a:r>
            <a:endParaRPr sz="2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Example : - </a:t>
            </a:r>
            <a:endParaRPr sz="2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#heading1 { </a:t>
            </a:r>
            <a:endParaRPr sz="2400"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text-align: center; </a:t>
            </a:r>
            <a:endParaRPr sz="2400"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color: green; </a:t>
            </a:r>
            <a:endParaRPr sz="24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6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83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(.)</a:t>
            </a:r>
            <a:endParaRPr/>
          </a:p>
        </p:txBody>
      </p:sp>
      <p:sp>
        <p:nvSpPr>
          <p:cNvPr id="246" name="Google Shape;246;p46"/>
          <p:cNvSpPr txBox="1">
            <a:spLocks noGrp="1"/>
          </p:cNvSpPr>
          <p:nvPr>
            <p:ph type="subTitle" idx="1"/>
          </p:nvPr>
        </p:nvSpPr>
        <p:spPr>
          <a:xfrm>
            <a:off x="0" y="931125"/>
            <a:ext cx="9144000" cy="42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You should use a class if you need to use the same CSS more than once within a page or a site.</a:t>
            </a:r>
            <a:endParaRPr sz="240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Classes can be assigned to multiple elements.</a:t>
            </a:r>
            <a:endParaRPr sz="2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Classes are denoted by a period, followed by the class name.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Example : - </a:t>
            </a:r>
            <a:endParaRPr sz="2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.center { </a:t>
            </a:r>
            <a:endParaRPr sz="2400"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text-align: center; </a:t>
            </a:r>
            <a:endParaRPr sz="2400"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color: green; </a:t>
            </a:r>
            <a:endParaRPr sz="24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Priority of CSS in the file</a:t>
            </a:r>
            <a:endParaRPr/>
          </a:p>
        </p:txBody>
      </p:sp>
      <p:sp>
        <p:nvSpPr>
          <p:cNvPr id="252" name="Google Shape;252;p4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080"/>
              <a:t>Determines which styles will be applied to an element</a:t>
            </a:r>
            <a:endParaRPr sz="2080"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208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8"/>
          <p:cNvSpPr txBox="1">
            <a:spLocks noGrp="1"/>
          </p:cNvSpPr>
          <p:nvPr>
            <p:ph type="subTitle" idx="1"/>
          </p:nvPr>
        </p:nvSpPr>
        <p:spPr>
          <a:xfrm>
            <a:off x="311700" y="1329450"/>
            <a:ext cx="8520600" cy="29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8288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dk1"/>
                </a:solidFill>
              </a:rPr>
              <a:t>Order of priority</a:t>
            </a:r>
            <a:endParaRPr sz="39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	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</a:rPr>
              <a:t>Inline CSS &gt; Internal CSS &gt; External CSS</a:t>
            </a:r>
            <a:endParaRPr sz="300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9"/>
          <p:cNvSpPr txBox="1">
            <a:spLocks noGrp="1"/>
          </p:cNvSpPr>
          <p:nvPr>
            <p:ph type="ctrTitle"/>
          </p:nvPr>
        </p:nvSpPr>
        <p:spPr>
          <a:xfrm>
            <a:off x="311700" y="1196700"/>
            <a:ext cx="8520600" cy="221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Shortcuts with Emmets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https://emmet.io/</a:t>
            </a:r>
            <a:endParaRPr sz="25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0"/>
          <p:cNvSpPr txBox="1">
            <a:spLocks noGrp="1"/>
          </p:cNvSpPr>
          <p:nvPr>
            <p:ph type="subTitle" idx="1"/>
          </p:nvPr>
        </p:nvSpPr>
        <p:spPr>
          <a:xfrm>
            <a:off x="90475" y="120600"/>
            <a:ext cx="9053400" cy="490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Emmet is a plugin for many popular text editors which greatly improves HTML &amp; CSS workflow.</a:t>
            </a:r>
            <a:endParaRPr sz="21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Lots of shortcut using Emmets.</a:t>
            </a:r>
            <a:endParaRPr sz="21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 Use ! 	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To Setup HTML/CSS boilerplate code</a:t>
            </a:r>
            <a:endParaRPr sz="21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Use p[style="color:red"]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&lt;p style="color:red"&gt;&lt;/p&gt;</a:t>
            </a:r>
            <a:endParaRPr sz="21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Use p{hello and welcome all}  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&lt;p&gt;hello and welcome all&lt;/p&gt;</a:t>
            </a:r>
            <a:endParaRPr sz="21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1"/>
          <p:cNvSpPr txBox="1">
            <a:spLocks noGrp="1"/>
          </p:cNvSpPr>
          <p:nvPr>
            <p:ph type="subTitle" idx="1"/>
          </p:nvPr>
        </p:nvSpPr>
        <p:spPr>
          <a:xfrm>
            <a:off x="90475" y="0"/>
            <a:ext cx="9053400" cy="51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 Use div*3</a:t>
            </a:r>
            <a:endParaRPr sz="170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&lt;div&gt;&lt;/div&gt;</a:t>
            </a:r>
            <a:endParaRPr sz="1700"/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&lt;div&gt;&lt;/div&gt;</a:t>
            </a:r>
            <a:endParaRPr sz="1700"/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&lt;div&gt;&lt;/div&gt;</a:t>
            </a:r>
            <a:endParaRPr sz="1700"/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Use ol&gt;li*3</a:t>
            </a:r>
            <a:endParaRPr sz="170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&lt;ol&gt;</a:t>
            </a:r>
            <a:endParaRPr sz="1700"/>
          </a:p>
          <a:p>
            <a:pPr marL="1371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&lt;li&gt;&lt;/li&gt;</a:t>
            </a:r>
            <a:endParaRPr sz="1700"/>
          </a:p>
          <a:p>
            <a:pPr marL="1371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&lt;li&gt;&lt;/li&gt;</a:t>
            </a:r>
            <a:endParaRPr sz="1700"/>
          </a:p>
          <a:p>
            <a:pPr marL="1371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&lt;li&gt;&lt;/li&gt;</a:t>
            </a:r>
            <a:endParaRPr sz="1700"/>
          </a:p>
          <a:p>
            <a:pPr marL="457200" lvl="0" indent="4572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&lt;/ol&gt;</a:t>
            </a:r>
            <a:endParaRPr sz="1700"/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Use div&gt;div&gt;pre&gt;a </a:t>
            </a:r>
            <a:endParaRPr sz="170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914400" lvl="1" indent="-3365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&lt;div&gt; </a:t>
            </a:r>
            <a:endParaRPr sz="1700"/>
          </a:p>
          <a:p>
            <a:pPr marL="1371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&lt;div&gt; </a:t>
            </a:r>
            <a:endParaRPr sz="1700"/>
          </a:p>
          <a:p>
            <a:pPr marL="18288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&lt;pre&gt;</a:t>
            </a:r>
            <a:endParaRPr sz="1700"/>
          </a:p>
          <a:p>
            <a:pPr marL="22860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&lt;a href=""&gt;&lt;/a&gt;</a:t>
            </a:r>
            <a:endParaRPr sz="17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                                  &lt;/pre&gt;</a:t>
            </a:r>
            <a:endParaRPr sz="17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  	                  &lt;/div&gt;</a:t>
            </a:r>
            <a:endParaRPr sz="1700"/>
          </a:p>
          <a:p>
            <a:pPr marL="9144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 &lt;/div&gt;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ctrTitle"/>
          </p:nvPr>
        </p:nvSpPr>
        <p:spPr>
          <a:xfrm>
            <a:off x="-264500" y="825550"/>
            <a:ext cx="9015000" cy="244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                     </a:t>
            </a:r>
            <a:r>
              <a:rPr lang="en" sz="4977"/>
              <a:t>What is my expectation ?</a:t>
            </a:r>
            <a:endParaRPr sz="4977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HTML5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3"/>
          <p:cNvSpPr txBox="1">
            <a:spLocks noGrp="1"/>
          </p:cNvSpPr>
          <p:nvPr>
            <p:ph type="ctrTitle"/>
          </p:nvPr>
        </p:nvSpPr>
        <p:spPr>
          <a:xfrm>
            <a:off x="24150" y="1199300"/>
            <a:ext cx="9095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HTML 5 = Old HTML + New Features</a:t>
            </a:r>
            <a:endParaRPr sz="4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4"/>
          <p:cNvSpPr txBox="1">
            <a:spLocks noGrp="1"/>
          </p:cNvSpPr>
          <p:nvPr>
            <p:ph type="ctrTitle"/>
          </p:nvPr>
        </p:nvSpPr>
        <p:spPr>
          <a:xfrm>
            <a:off x="311700" y="72650"/>
            <a:ext cx="8520600" cy="81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Pros of HTML</a:t>
            </a:r>
            <a:endParaRPr sz="4080"/>
          </a:p>
        </p:txBody>
      </p:sp>
      <p:sp>
        <p:nvSpPr>
          <p:cNvPr id="288" name="Google Shape;288;p54"/>
          <p:cNvSpPr txBox="1">
            <a:spLocks noGrp="1"/>
          </p:cNvSpPr>
          <p:nvPr>
            <p:ph type="subTitle" idx="1"/>
          </p:nvPr>
        </p:nvSpPr>
        <p:spPr>
          <a:xfrm>
            <a:off x="51475" y="1073050"/>
            <a:ext cx="9092400" cy="39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Easy and simple to use.</a:t>
            </a:r>
            <a:endParaRPr sz="2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The standard language for structuring our web pages.</a:t>
            </a:r>
            <a:endParaRPr sz="2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Free to use. No Charges.</a:t>
            </a:r>
            <a:endParaRPr sz="2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Supported by every browsers.</a:t>
            </a:r>
            <a:endParaRPr sz="27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5"/>
          <p:cNvSpPr txBox="1">
            <a:spLocks noGrp="1"/>
          </p:cNvSpPr>
          <p:nvPr>
            <p:ph type="ctrTitle"/>
          </p:nvPr>
        </p:nvSpPr>
        <p:spPr>
          <a:xfrm>
            <a:off x="311700" y="72650"/>
            <a:ext cx="8520600" cy="81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Cons of HTML</a:t>
            </a:r>
            <a:endParaRPr sz="4080"/>
          </a:p>
        </p:txBody>
      </p:sp>
      <p:sp>
        <p:nvSpPr>
          <p:cNvPr id="294" name="Google Shape;294;p55"/>
          <p:cNvSpPr txBox="1">
            <a:spLocks noGrp="1"/>
          </p:cNvSpPr>
          <p:nvPr>
            <p:ph type="subTitle" idx="1"/>
          </p:nvPr>
        </p:nvSpPr>
        <p:spPr>
          <a:xfrm>
            <a:off x="51475" y="1073050"/>
            <a:ext cx="9092400" cy="39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Only used making static web pages.</a:t>
            </a:r>
            <a:endParaRPr sz="27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No syntax error detection.</a:t>
            </a:r>
            <a:endParaRPr sz="2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Zero Security</a:t>
            </a:r>
            <a:endParaRPr sz="27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6"/>
          <p:cNvSpPr txBox="1">
            <a:spLocks noGrp="1"/>
          </p:cNvSpPr>
          <p:nvPr>
            <p:ph type="ctrTitle"/>
          </p:nvPr>
        </p:nvSpPr>
        <p:spPr>
          <a:xfrm>
            <a:off x="311700" y="72650"/>
            <a:ext cx="8520600" cy="81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New features in HTML 5</a:t>
            </a:r>
            <a:endParaRPr sz="4080"/>
          </a:p>
        </p:txBody>
      </p:sp>
      <p:sp>
        <p:nvSpPr>
          <p:cNvPr id="300" name="Google Shape;300;p56"/>
          <p:cNvSpPr txBox="1">
            <a:spLocks noGrp="1"/>
          </p:cNvSpPr>
          <p:nvPr>
            <p:ph type="subTitle" idx="1"/>
          </p:nvPr>
        </p:nvSpPr>
        <p:spPr>
          <a:xfrm>
            <a:off x="51475" y="1073050"/>
            <a:ext cx="9092400" cy="39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Many attributes added in HTML5 for different use cases.</a:t>
            </a:r>
            <a:endParaRPr sz="250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Added support for audio, video, and other multimedia content by using tags like &lt;audio&gt;,&lt;video&gt;, etc.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HTML5 supports Search Engine Optimisation(SEO).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-3873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Introduced Semantics Tags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Tags</a:t>
            </a:r>
            <a:endParaRPr/>
          </a:p>
        </p:txBody>
      </p:sp>
      <p:sp>
        <p:nvSpPr>
          <p:cNvPr id="306" name="Google Shape;306;p5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 Explanatory Tags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8"/>
          <p:cNvSpPr txBox="1">
            <a:spLocks noGrp="1"/>
          </p:cNvSpPr>
          <p:nvPr>
            <p:ph type="ctrTitle"/>
          </p:nvPr>
        </p:nvSpPr>
        <p:spPr>
          <a:xfrm>
            <a:off x="311700" y="168000"/>
            <a:ext cx="8520600" cy="9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Tags</a:t>
            </a:r>
            <a:endParaRPr/>
          </a:p>
        </p:txBody>
      </p:sp>
      <p:sp>
        <p:nvSpPr>
          <p:cNvPr id="312" name="Google Shape;312;p58"/>
          <p:cNvSpPr txBox="1">
            <a:spLocks noGrp="1"/>
          </p:cNvSpPr>
          <p:nvPr>
            <p:ph type="subTitle" idx="1"/>
          </p:nvPr>
        </p:nvSpPr>
        <p:spPr>
          <a:xfrm>
            <a:off x="0" y="942300"/>
            <a:ext cx="8832300" cy="3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Semantic tags are used to add more meaning to the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webpage.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They improve readability and maintainability of HTML code.</a:t>
            </a:r>
            <a:endParaRPr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9144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SEO becomes easy and better.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9"/>
          <p:cNvSpPr txBox="1">
            <a:spLocks noGrp="1"/>
          </p:cNvSpPr>
          <p:nvPr>
            <p:ph type="ctrTitle"/>
          </p:nvPr>
        </p:nvSpPr>
        <p:spPr>
          <a:xfrm>
            <a:off x="311700" y="208400"/>
            <a:ext cx="8520600" cy="44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80"/>
              <a:t>&lt;header&gt;&lt;/header&gt;</a:t>
            </a: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80"/>
              <a:t>&lt;main&gt;&lt;/main&gt;</a:t>
            </a: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80"/>
              <a:t>&lt;footer&gt;&lt;/footer&gt;</a:t>
            </a: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80"/>
              <a:t>&lt;nav&gt;&lt;/nav&gt;</a:t>
            </a: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80"/>
              <a:t>&lt;details&gt;&lt;/details&gt;</a:t>
            </a: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80"/>
              <a:t>And more…..</a:t>
            </a: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8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08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0"/>
          <p:cNvSpPr txBox="1">
            <a:spLocks noGrp="1"/>
          </p:cNvSpPr>
          <p:nvPr>
            <p:ph type="ctrTitle"/>
          </p:nvPr>
        </p:nvSpPr>
        <p:spPr>
          <a:xfrm>
            <a:off x="311708" y="3872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Entities</a:t>
            </a:r>
            <a:endParaRPr/>
          </a:p>
        </p:txBody>
      </p:sp>
      <p:sp>
        <p:nvSpPr>
          <p:cNvPr id="323" name="Google Shape;323;p60"/>
          <p:cNvSpPr txBox="1">
            <a:spLocks noGrp="1"/>
          </p:cNvSpPr>
          <p:nvPr>
            <p:ph type="subTitle" idx="1"/>
          </p:nvPr>
        </p:nvSpPr>
        <p:spPr>
          <a:xfrm>
            <a:off x="718350" y="2328525"/>
            <a:ext cx="8520600" cy="13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Entities are used to display reserved characters in HTML.</a:t>
            </a:r>
            <a:endParaRPr sz="23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6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Complete list of entities</a:t>
            </a:r>
            <a:endParaRPr/>
          </a:p>
        </p:txBody>
      </p:sp>
      <p:sp>
        <p:nvSpPr>
          <p:cNvPr id="329" name="Google Shape;329;p6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https://www.freeformatter.com/html-entities.html</a:t>
            </a: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Promises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2"/>
          <p:cNvSpPr txBox="1">
            <a:spLocks noGrp="1"/>
          </p:cNvSpPr>
          <p:nvPr>
            <p:ph type="ctrTitle"/>
          </p:nvPr>
        </p:nvSpPr>
        <p:spPr>
          <a:xfrm>
            <a:off x="399625" y="1420025"/>
            <a:ext cx="8520600" cy="12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Tags</a:t>
            </a:r>
            <a:endParaRPr/>
          </a:p>
        </p:txBody>
      </p:sp>
      <p:sp>
        <p:nvSpPr>
          <p:cNvPr id="335" name="Google Shape;335;p62"/>
          <p:cNvSpPr txBox="1">
            <a:spLocks noGrp="1"/>
          </p:cNvSpPr>
          <p:nvPr>
            <p:ph type="subTitle" idx="1"/>
          </p:nvPr>
        </p:nvSpPr>
        <p:spPr>
          <a:xfrm>
            <a:off x="399625" y="2571750"/>
            <a:ext cx="8520600" cy="9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Allows user to input data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3"/>
          <p:cNvSpPr txBox="1">
            <a:spLocks noGrp="1"/>
          </p:cNvSpPr>
          <p:nvPr>
            <p:ph type="subTitle" idx="1"/>
          </p:nvPr>
        </p:nvSpPr>
        <p:spPr>
          <a:xfrm>
            <a:off x="263775" y="823525"/>
            <a:ext cx="8832300" cy="43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"text"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"number"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"email"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"password"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"date"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"color"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"time"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"checkbox"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"submit"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8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"radio"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"GENDER"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" sz="18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8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en" sz="18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1" name="Google Shape;341;p63"/>
          <p:cNvSpPr txBox="1"/>
          <p:nvPr/>
        </p:nvSpPr>
        <p:spPr>
          <a:xfrm>
            <a:off x="263775" y="164125"/>
            <a:ext cx="6330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</a:rPr>
              <a:t>Example of Input Tags</a:t>
            </a:r>
            <a:endParaRPr sz="3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 Tags</a:t>
            </a:r>
            <a:endParaRPr/>
          </a:p>
        </p:txBody>
      </p:sp>
      <p:sp>
        <p:nvSpPr>
          <p:cNvPr id="347" name="Google Shape;347;p6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Represents a caption for an item in a user interface.</a:t>
            </a:r>
            <a:endParaRPr sz="25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65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69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for Label Tag</a:t>
            </a:r>
            <a:endParaRPr/>
          </a:p>
        </p:txBody>
      </p:sp>
      <p:sp>
        <p:nvSpPr>
          <p:cNvPr id="353" name="Google Shape;353;p65"/>
          <p:cNvSpPr txBox="1">
            <a:spLocks noGrp="1"/>
          </p:cNvSpPr>
          <p:nvPr>
            <p:ph type="subTitle" idx="1"/>
          </p:nvPr>
        </p:nvSpPr>
        <p:spPr>
          <a:xfrm>
            <a:off x="1001225" y="2797175"/>
            <a:ext cx="8094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975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975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975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en" sz="1975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975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975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975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"firstName"</a:t>
            </a:r>
            <a:r>
              <a:rPr lang="en" sz="1975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" sz="1975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FirstName</a:t>
            </a:r>
            <a:r>
              <a:rPr lang="en" sz="1975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" sz="1975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en" sz="1975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975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975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975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975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975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975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" sz="1975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975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"text"</a:t>
            </a:r>
            <a:r>
              <a:rPr lang="en" sz="1975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975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" sz="1975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975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"firstName"</a:t>
            </a:r>
            <a:r>
              <a:rPr lang="en" sz="1975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975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337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Form Tag, FieldSet Tag, Legend Tag</a:t>
            </a:r>
            <a:endParaRPr sz="4000"/>
          </a:p>
        </p:txBody>
      </p:sp>
      <p:sp>
        <p:nvSpPr>
          <p:cNvPr id="359" name="Google Shape;359;p6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4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= “get” or method = “post”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 = “/backendPage.js”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7"/>
          <p:cNvSpPr txBox="1">
            <a:spLocks noGrp="1"/>
          </p:cNvSpPr>
          <p:nvPr>
            <p:ph type="ctrTitle"/>
          </p:nvPr>
        </p:nvSpPr>
        <p:spPr>
          <a:xfrm>
            <a:off x="311700" y="469475"/>
            <a:ext cx="8520600" cy="113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00"/>
                </a:solidFill>
              </a:rPr>
              <a:t>Agenda - Class 28 April 2023 </a:t>
            </a:r>
            <a:endParaRPr sz="4000">
              <a:solidFill>
                <a:srgbClr val="FFFF00"/>
              </a:solidFill>
            </a:endParaRPr>
          </a:p>
        </p:txBody>
      </p:sp>
      <p:sp>
        <p:nvSpPr>
          <p:cNvPr id="365" name="Google Shape;365;p67"/>
          <p:cNvSpPr txBox="1">
            <a:spLocks noGrp="1"/>
          </p:cNvSpPr>
          <p:nvPr>
            <p:ph type="subTitle" idx="1"/>
          </p:nvPr>
        </p:nvSpPr>
        <p:spPr>
          <a:xfrm>
            <a:off x="311700" y="1892350"/>
            <a:ext cx="8520600" cy="29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1.	Revise or Recap of last class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2.	Box Model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3.  Padding, Border &amp; Margin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4.	Use google fonts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5.  Student Signup Form &amp; Hover Effect 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8"/>
          <p:cNvSpPr txBox="1">
            <a:spLocks noGrp="1"/>
          </p:cNvSpPr>
          <p:nvPr>
            <p:ph type="ctrTitle"/>
          </p:nvPr>
        </p:nvSpPr>
        <p:spPr>
          <a:xfrm>
            <a:off x="311700" y="440875"/>
            <a:ext cx="8520600" cy="13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Box Model</a:t>
            </a:r>
            <a:endParaRPr sz="6600"/>
          </a:p>
        </p:txBody>
      </p:sp>
      <p:pic>
        <p:nvPicPr>
          <p:cNvPr id="371" name="Google Shape;37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525" y="1993075"/>
            <a:ext cx="7509100" cy="278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9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2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Padding</a:t>
            </a:r>
            <a:endParaRPr/>
          </a:p>
        </p:txBody>
      </p:sp>
      <p:sp>
        <p:nvSpPr>
          <p:cNvPr id="377" name="Google Shape;377;p69"/>
          <p:cNvSpPr txBox="1">
            <a:spLocks noGrp="1"/>
          </p:cNvSpPr>
          <p:nvPr>
            <p:ph type="subTitle" idx="1"/>
          </p:nvPr>
        </p:nvSpPr>
        <p:spPr>
          <a:xfrm>
            <a:off x="311700" y="2277825"/>
            <a:ext cx="85206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 b="1">
                <a:solidFill>
                  <a:srgbClr val="BCC0C3"/>
                </a:solidFill>
                <a:highlight>
                  <a:srgbClr val="202124"/>
                </a:highlight>
              </a:rPr>
              <a:t>Padding</a:t>
            </a:r>
            <a:r>
              <a:rPr lang="en" sz="2650">
                <a:solidFill>
                  <a:srgbClr val="BDC1C6"/>
                </a:solidFill>
                <a:highlight>
                  <a:srgbClr val="202124"/>
                </a:highlight>
              </a:rPr>
              <a:t> is used to create space around an element's content, inside of any defined borders.</a:t>
            </a:r>
            <a:endParaRPr sz="440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0"/>
          <p:cNvSpPr txBox="1">
            <a:spLocks noGrp="1"/>
          </p:cNvSpPr>
          <p:nvPr>
            <p:ph type="ctrTitle"/>
          </p:nvPr>
        </p:nvSpPr>
        <p:spPr>
          <a:xfrm>
            <a:off x="311700" y="-120625"/>
            <a:ext cx="85206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Border</a:t>
            </a:r>
            <a:endParaRPr/>
          </a:p>
        </p:txBody>
      </p:sp>
      <p:sp>
        <p:nvSpPr>
          <p:cNvPr id="383" name="Google Shape;383;p70"/>
          <p:cNvSpPr txBox="1">
            <a:spLocks noGrp="1"/>
          </p:cNvSpPr>
          <p:nvPr>
            <p:ph type="subTitle" idx="1"/>
          </p:nvPr>
        </p:nvSpPr>
        <p:spPr>
          <a:xfrm>
            <a:off x="311700" y="1808975"/>
            <a:ext cx="8520600" cy="22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50" b="1">
                <a:solidFill>
                  <a:srgbClr val="BCC0C3"/>
                </a:solidFill>
                <a:highlight>
                  <a:srgbClr val="202124"/>
                </a:highlight>
              </a:rPr>
              <a:t>Border</a:t>
            </a:r>
            <a:r>
              <a:rPr lang="en" sz="2550">
                <a:solidFill>
                  <a:srgbClr val="BDC1C6"/>
                </a:solidFill>
                <a:highlight>
                  <a:srgbClr val="202124"/>
                </a:highlight>
              </a:rPr>
              <a:t> properties allow you to specify the style, width, and color of an element's </a:t>
            </a:r>
            <a:r>
              <a:rPr lang="en" sz="2550" b="1">
                <a:solidFill>
                  <a:srgbClr val="BCC0C3"/>
                </a:solidFill>
                <a:highlight>
                  <a:srgbClr val="202124"/>
                </a:highlight>
              </a:rPr>
              <a:t>border</a:t>
            </a:r>
            <a:r>
              <a:rPr lang="en" sz="2550">
                <a:solidFill>
                  <a:srgbClr val="BDC1C6"/>
                </a:solidFill>
                <a:highlight>
                  <a:srgbClr val="202124"/>
                </a:highlight>
              </a:rPr>
              <a:t>. </a:t>
            </a:r>
            <a:endParaRPr sz="430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71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1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Margin </a:t>
            </a:r>
            <a:endParaRPr/>
          </a:p>
        </p:txBody>
      </p:sp>
      <p:sp>
        <p:nvSpPr>
          <p:cNvPr id="389" name="Google Shape;389;p71"/>
          <p:cNvSpPr txBox="1">
            <a:spLocks noGrp="1"/>
          </p:cNvSpPr>
          <p:nvPr>
            <p:ph type="subTitle" idx="1"/>
          </p:nvPr>
        </p:nvSpPr>
        <p:spPr>
          <a:xfrm>
            <a:off x="311700" y="2535000"/>
            <a:ext cx="8520600" cy="21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50">
                <a:solidFill>
                  <a:srgbClr val="BDC1C6"/>
                </a:solidFill>
                <a:highlight>
                  <a:srgbClr val="202124"/>
                </a:highlight>
              </a:rPr>
              <a:t>M</a:t>
            </a:r>
            <a:r>
              <a:rPr lang="en" sz="2850" b="1">
                <a:solidFill>
                  <a:srgbClr val="BCC0C3"/>
                </a:solidFill>
                <a:highlight>
                  <a:srgbClr val="202124"/>
                </a:highlight>
              </a:rPr>
              <a:t>argin</a:t>
            </a:r>
            <a:r>
              <a:rPr lang="en" sz="2850">
                <a:solidFill>
                  <a:srgbClr val="BDC1C6"/>
                </a:solidFill>
                <a:highlight>
                  <a:srgbClr val="202124"/>
                </a:highlight>
              </a:rPr>
              <a:t> properties are used to create space around elements, outside of any defined borders.</a:t>
            </a:r>
            <a:endParaRPr sz="4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ctrTitle"/>
          </p:nvPr>
        </p:nvSpPr>
        <p:spPr>
          <a:xfrm>
            <a:off x="311700" y="128200"/>
            <a:ext cx="8520600" cy="90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Promises</a:t>
            </a:r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1"/>
          </p:nvPr>
        </p:nvSpPr>
        <p:spPr>
          <a:xfrm>
            <a:off x="0" y="1173000"/>
            <a:ext cx="8179800" cy="3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1.	Attendance</a:t>
            </a:r>
            <a:endParaRPr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2. 	Interactive</a:t>
            </a:r>
            <a:endParaRPr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3.	Honesty</a:t>
            </a:r>
            <a:endParaRPr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4.	Revise everything before next class</a:t>
            </a:r>
            <a:endParaRPr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</a:t>
            </a:r>
            <a:r>
              <a:rPr lang="en" sz="1100"/>
              <a:t>https://www.meritnation.com/blog/9-tips-on-how-to-revise-your-course-effectively/</a:t>
            </a:r>
            <a:endParaRPr sz="11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7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Google Fonts</a:t>
            </a:r>
            <a:endParaRPr/>
          </a:p>
        </p:txBody>
      </p:sp>
      <p:sp>
        <p:nvSpPr>
          <p:cNvPr id="395" name="Google Shape;395;p7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https://fonts.google.com/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Signup Form</a:t>
            </a:r>
            <a:endParaRPr/>
          </a:p>
        </p:txBody>
      </p:sp>
      <p:sp>
        <p:nvSpPr>
          <p:cNvPr id="401" name="Google Shape;401;p7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74"/>
          <p:cNvSpPr txBox="1">
            <a:spLocks noGrp="1"/>
          </p:cNvSpPr>
          <p:nvPr>
            <p:ph type="ctrTitle"/>
          </p:nvPr>
        </p:nvSpPr>
        <p:spPr>
          <a:xfrm>
            <a:off x="311700" y="469475"/>
            <a:ext cx="8520600" cy="113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00"/>
                </a:solidFill>
              </a:rPr>
              <a:t>Agenda - Class 29 April 2023 </a:t>
            </a:r>
            <a:endParaRPr sz="4000">
              <a:solidFill>
                <a:srgbClr val="FFFF00"/>
              </a:solidFill>
            </a:endParaRPr>
          </a:p>
        </p:txBody>
      </p:sp>
      <p:sp>
        <p:nvSpPr>
          <p:cNvPr id="407" name="Google Shape;407;p74"/>
          <p:cNvSpPr txBox="1">
            <a:spLocks noGrp="1"/>
          </p:cNvSpPr>
          <p:nvPr>
            <p:ph type="subTitle" idx="1"/>
          </p:nvPr>
        </p:nvSpPr>
        <p:spPr>
          <a:xfrm>
            <a:off x="311700" y="1892350"/>
            <a:ext cx="8520600" cy="29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1.	Understanding VCs &amp; 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2.	What and Why we need github ?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3.  Install git &amp; Config. our git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4.	Git commands 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5"/>
          <p:cNvSpPr txBox="1">
            <a:spLocks noGrp="1"/>
          </p:cNvSpPr>
          <p:nvPr>
            <p:ph type="ctrTitle"/>
          </p:nvPr>
        </p:nvSpPr>
        <p:spPr>
          <a:xfrm>
            <a:off x="39150" y="202575"/>
            <a:ext cx="9105000" cy="9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Understanding Version Control System</a:t>
            </a:r>
            <a:endParaRPr sz="3900"/>
          </a:p>
        </p:txBody>
      </p:sp>
      <p:sp>
        <p:nvSpPr>
          <p:cNvPr id="413" name="Google Shape;413;p75"/>
          <p:cNvSpPr txBox="1">
            <a:spLocks noGrp="1"/>
          </p:cNvSpPr>
          <p:nvPr>
            <p:ph type="subTitle" idx="1"/>
          </p:nvPr>
        </p:nvSpPr>
        <p:spPr>
          <a:xfrm>
            <a:off x="39000" y="1445425"/>
            <a:ext cx="9105000" cy="3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VCs helps in managing changes code over time.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Helps in tracking and managing different versions of our code collaborate with other developers.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Examples of VCs :-</a:t>
            </a:r>
            <a:endParaRPr sz="18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           1.	Git </a:t>
            </a:r>
            <a:endParaRPr sz="18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2. 	Subversion (SVN) </a:t>
            </a:r>
            <a:endParaRPr sz="18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3.	Mercurial </a:t>
            </a:r>
            <a:endParaRPr sz="18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6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88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Git</a:t>
            </a:r>
            <a:endParaRPr/>
          </a:p>
        </p:txBody>
      </p:sp>
      <p:sp>
        <p:nvSpPr>
          <p:cNvPr id="419" name="Google Shape;419;p76"/>
          <p:cNvSpPr txBox="1">
            <a:spLocks noGrp="1"/>
          </p:cNvSpPr>
          <p:nvPr>
            <p:ph type="subTitle" idx="1"/>
          </p:nvPr>
        </p:nvSpPr>
        <p:spPr>
          <a:xfrm>
            <a:off x="311700" y="838075"/>
            <a:ext cx="8520600" cy="27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1.	Git is a distributed version control system.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2.	Git and Github not SAME.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  <p:pic>
        <p:nvPicPr>
          <p:cNvPr id="420" name="Google Shape;420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6400" y="1314325"/>
            <a:ext cx="4127500" cy="346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7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37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00"/>
                </a:solidFill>
              </a:rPr>
              <a:t>Agenda - Class 09 May 2023</a:t>
            </a:r>
            <a:endParaRPr sz="4800">
              <a:solidFill>
                <a:srgbClr val="FFFF00"/>
              </a:solidFill>
            </a:endParaRPr>
          </a:p>
        </p:txBody>
      </p:sp>
      <p:sp>
        <p:nvSpPr>
          <p:cNvPr id="426" name="Google Shape;426;p77"/>
          <p:cNvSpPr txBox="1">
            <a:spLocks noGrp="1"/>
          </p:cNvSpPr>
          <p:nvPr>
            <p:ph type="subTitle" idx="1"/>
          </p:nvPr>
        </p:nvSpPr>
        <p:spPr>
          <a:xfrm>
            <a:off x="311700" y="2296050"/>
            <a:ext cx="8520600" cy="26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Display 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Position 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Box Model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Handling Overflow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8"/>
          <p:cNvSpPr txBox="1">
            <a:spLocks noGrp="1"/>
          </p:cNvSpPr>
          <p:nvPr>
            <p:ph type="ctrTitle"/>
          </p:nvPr>
        </p:nvSpPr>
        <p:spPr>
          <a:xfrm>
            <a:off x="311700" y="126550"/>
            <a:ext cx="8520600" cy="8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</a:t>
            </a:r>
            <a:endParaRPr/>
          </a:p>
        </p:txBody>
      </p:sp>
      <p:sp>
        <p:nvSpPr>
          <p:cNvPr id="432" name="Google Shape;432;p78"/>
          <p:cNvSpPr txBox="1">
            <a:spLocks noGrp="1"/>
          </p:cNvSpPr>
          <p:nvPr>
            <p:ph type="subTitle" idx="1"/>
          </p:nvPr>
        </p:nvSpPr>
        <p:spPr>
          <a:xfrm>
            <a:off x="311700" y="849725"/>
            <a:ext cx="8520600" cy="41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display:inline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display:block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display:inline-block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display:float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 : none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 : hidden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9"/>
          <p:cNvSpPr txBox="1">
            <a:spLocks noGrp="1"/>
          </p:cNvSpPr>
          <p:nvPr>
            <p:ph type="ctrTitle"/>
          </p:nvPr>
        </p:nvSpPr>
        <p:spPr>
          <a:xfrm>
            <a:off x="311700" y="126550"/>
            <a:ext cx="8520600" cy="8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</a:t>
            </a:r>
            <a:endParaRPr/>
          </a:p>
        </p:txBody>
      </p:sp>
      <p:sp>
        <p:nvSpPr>
          <p:cNvPr id="438" name="Google Shape;438;p79"/>
          <p:cNvSpPr txBox="1">
            <a:spLocks noGrp="1"/>
          </p:cNvSpPr>
          <p:nvPr>
            <p:ph type="subTitle" idx="1"/>
          </p:nvPr>
        </p:nvSpPr>
        <p:spPr>
          <a:xfrm>
            <a:off x="311700" y="849725"/>
            <a:ext cx="8520600" cy="42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 : static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 : fixed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 : sticky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 : relative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position : absolute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80"/>
          <p:cNvSpPr txBox="1">
            <a:spLocks noGrp="1"/>
          </p:cNvSpPr>
          <p:nvPr>
            <p:ph type="ctrTitle"/>
          </p:nvPr>
        </p:nvSpPr>
        <p:spPr>
          <a:xfrm>
            <a:off x="311700" y="442950"/>
            <a:ext cx="8520600" cy="117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Overflow</a:t>
            </a:r>
            <a:endParaRPr/>
          </a:p>
        </p:txBody>
      </p:sp>
      <p:sp>
        <p:nvSpPr>
          <p:cNvPr id="444" name="Google Shape;444;p80"/>
          <p:cNvSpPr txBox="1">
            <a:spLocks noGrp="1"/>
          </p:cNvSpPr>
          <p:nvPr>
            <p:ph type="subTitle" idx="1"/>
          </p:nvPr>
        </p:nvSpPr>
        <p:spPr>
          <a:xfrm>
            <a:off x="220000" y="1785725"/>
            <a:ext cx="8520600" cy="17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Overflow : hidden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Overflow : auto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Overflor : scroll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81"/>
          <p:cNvSpPr txBox="1">
            <a:spLocks noGrp="1"/>
          </p:cNvSpPr>
          <p:nvPr>
            <p:ph type="ctrTitle"/>
          </p:nvPr>
        </p:nvSpPr>
        <p:spPr>
          <a:xfrm>
            <a:off x="255175" y="158150"/>
            <a:ext cx="8520600" cy="137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00"/>
                </a:solidFill>
              </a:rPr>
              <a:t>Agenda - Class 10 May 2023</a:t>
            </a:r>
            <a:endParaRPr sz="4400">
              <a:solidFill>
                <a:srgbClr val="FFFF00"/>
              </a:solidFill>
            </a:endParaRPr>
          </a:p>
        </p:txBody>
      </p:sp>
      <p:sp>
        <p:nvSpPr>
          <p:cNvPr id="450" name="Google Shape;450;p81"/>
          <p:cNvSpPr txBox="1">
            <a:spLocks noGrp="1"/>
          </p:cNvSpPr>
          <p:nvPr>
            <p:ph type="subTitle" idx="1"/>
          </p:nvPr>
        </p:nvSpPr>
        <p:spPr>
          <a:xfrm>
            <a:off x="255175" y="1865075"/>
            <a:ext cx="8520600" cy="26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Text Styling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Text-Shadow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Box-Shadow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Background-Image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Building Wedding Landing Page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learn anything ?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82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00"/>
                </a:solidFill>
              </a:rPr>
              <a:t>Agenda - Class 11 May 2023</a:t>
            </a:r>
            <a:endParaRPr sz="4400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82"/>
          <p:cNvSpPr txBox="1">
            <a:spLocks noGrp="1"/>
          </p:cNvSpPr>
          <p:nvPr>
            <p:ph type="subTitle" idx="1"/>
          </p:nvPr>
        </p:nvSpPr>
        <p:spPr>
          <a:xfrm>
            <a:off x="311700" y="1948875"/>
            <a:ext cx="8520600" cy="19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Complete Flex</a:t>
            </a:r>
            <a:endParaRPr sz="260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Gradients</a:t>
            </a:r>
            <a:endParaRPr sz="260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Building Linkedin Layout</a:t>
            </a:r>
            <a:endParaRPr sz="2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83"/>
          <p:cNvSpPr txBox="1">
            <a:spLocks noGrp="1"/>
          </p:cNvSpPr>
          <p:nvPr>
            <p:ph type="ctrTitle"/>
          </p:nvPr>
        </p:nvSpPr>
        <p:spPr>
          <a:xfrm>
            <a:off x="311700" y="112700"/>
            <a:ext cx="852060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Flex</a:t>
            </a:r>
            <a:endParaRPr sz="4080"/>
          </a:p>
        </p:txBody>
      </p:sp>
      <p:sp>
        <p:nvSpPr>
          <p:cNvPr id="462" name="Google Shape;462;p83"/>
          <p:cNvSpPr txBox="1">
            <a:spLocks noGrp="1"/>
          </p:cNvSpPr>
          <p:nvPr>
            <p:ph type="subTitle" idx="1"/>
          </p:nvPr>
        </p:nvSpPr>
        <p:spPr>
          <a:xfrm>
            <a:off x="311700" y="853700"/>
            <a:ext cx="8520600" cy="39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Properties on Flex Container</a:t>
            </a:r>
            <a:endParaRPr sz="20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Display : flex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Flex-wrap : wrap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Justify-content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Align-items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Gap</a:t>
            </a:r>
            <a:endParaRPr sz="16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Properties on Flex Items</a:t>
            </a:r>
            <a:endParaRPr sz="20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Order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Flex-grow -  This defines the ability for a flex item to grow if necessary.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Flex-shrink  - This defines the ability for a flex item to shrink if necessary.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Flex-basis - This defines the default size of an element before the remaining   space is distributed.</a:t>
            </a:r>
            <a:endParaRPr sz="160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84"/>
          <p:cNvSpPr txBox="1">
            <a:spLocks noGrp="1"/>
          </p:cNvSpPr>
          <p:nvPr>
            <p:ph type="ctrTitle"/>
          </p:nvPr>
        </p:nvSpPr>
        <p:spPr>
          <a:xfrm>
            <a:off x="311700" y="291775"/>
            <a:ext cx="8520600" cy="12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Gradients</a:t>
            </a:r>
            <a:endParaRPr/>
          </a:p>
        </p:txBody>
      </p:sp>
      <p:sp>
        <p:nvSpPr>
          <p:cNvPr id="468" name="Google Shape;468;p84"/>
          <p:cNvSpPr txBox="1">
            <a:spLocks noGrp="1"/>
          </p:cNvSpPr>
          <p:nvPr>
            <p:ph type="subTitle" idx="1"/>
          </p:nvPr>
        </p:nvSpPr>
        <p:spPr>
          <a:xfrm>
            <a:off x="311700" y="2109075"/>
            <a:ext cx="8520600" cy="15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6131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90"/>
              <a:buChar char="●"/>
            </a:pPr>
            <a:r>
              <a:rPr lang="en" sz="2090"/>
              <a:t>Linear-gradient</a:t>
            </a:r>
            <a:endParaRPr sz="209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90"/>
          </a:p>
          <a:p>
            <a:pPr marL="457200" lvl="0" indent="-36131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90"/>
              <a:buChar char="●"/>
            </a:pPr>
            <a:r>
              <a:rPr lang="en" sz="2090"/>
              <a:t>Radial-gradient</a:t>
            </a:r>
            <a:endParaRPr sz="209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90"/>
          </a:p>
          <a:p>
            <a:pPr marL="457200" lvl="0" indent="-36131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90"/>
              <a:buChar char="●"/>
            </a:pPr>
            <a:r>
              <a:rPr lang="en" sz="2090"/>
              <a:t>Repeating-radial-gradient</a:t>
            </a:r>
            <a:endParaRPr sz="2090"/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09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85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00"/>
                </a:solidFill>
              </a:rPr>
              <a:t>Agenda - Class 12 May 2023</a:t>
            </a:r>
            <a:endParaRPr sz="4400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85"/>
          <p:cNvSpPr txBox="1">
            <a:spLocks noGrp="1"/>
          </p:cNvSpPr>
          <p:nvPr>
            <p:ph type="subTitle" idx="1"/>
          </p:nvPr>
        </p:nvSpPr>
        <p:spPr>
          <a:xfrm>
            <a:off x="236675" y="1915525"/>
            <a:ext cx="8520600" cy="26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CSS Combinators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Box-sizing:border-box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Z-index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Doubts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Discuss Next Week Plan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6"/>
          <p:cNvSpPr txBox="1">
            <a:spLocks noGrp="1"/>
          </p:cNvSpPr>
          <p:nvPr>
            <p:ph type="ctrTitle"/>
          </p:nvPr>
        </p:nvSpPr>
        <p:spPr>
          <a:xfrm>
            <a:off x="311700" y="158400"/>
            <a:ext cx="8520600" cy="80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CSS Combinators</a:t>
            </a:r>
            <a:endParaRPr sz="3700"/>
          </a:p>
        </p:txBody>
      </p:sp>
      <p:sp>
        <p:nvSpPr>
          <p:cNvPr id="480" name="Google Shape;480;p86"/>
          <p:cNvSpPr txBox="1">
            <a:spLocks noGrp="1"/>
          </p:cNvSpPr>
          <p:nvPr>
            <p:ph type="subTitle" idx="1"/>
          </p:nvPr>
        </p:nvSpPr>
        <p:spPr>
          <a:xfrm>
            <a:off x="311700" y="1100400"/>
            <a:ext cx="8520600" cy="3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Descendant Selectors - It can be used to select child, grandchild, great-grandchild, great-great-great child, etc.</a:t>
            </a:r>
            <a:endParaRPr sz="1500"/>
          </a:p>
          <a:p>
            <a:pPr marL="13716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Div ul li a</a:t>
            </a:r>
            <a:endParaRPr sz="1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</a:t>
            </a:r>
            <a:endParaRPr sz="1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Child Selectors - Selects all elements that are the children of a specified element.</a:t>
            </a:r>
            <a:endParaRPr sz="1500"/>
          </a:p>
          <a:p>
            <a:pPr marL="1371600" lvl="1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Div &gt; a</a:t>
            </a:r>
            <a:endParaRPr sz="1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Adjacent Sibling Selectors - Used to select an element that is directly after another specific element.</a:t>
            </a:r>
            <a:endParaRPr sz="1500"/>
          </a:p>
          <a:p>
            <a:pPr marL="1371600" lvl="2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Div + p</a:t>
            </a:r>
            <a:endParaRPr sz="1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General Sibling Selectors  - Selects all elements that are next siblings of a specified element</a:t>
            </a:r>
            <a:endParaRPr sz="1500"/>
          </a:p>
          <a:p>
            <a:pPr marL="1371600" lvl="2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Div ~ p</a:t>
            </a:r>
            <a:endParaRPr sz="1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7"/>
          <p:cNvSpPr txBox="1">
            <a:spLocks noGrp="1"/>
          </p:cNvSpPr>
          <p:nvPr>
            <p:ph type="ctrTitle"/>
          </p:nvPr>
        </p:nvSpPr>
        <p:spPr>
          <a:xfrm>
            <a:off x="311700" y="527825"/>
            <a:ext cx="8520600" cy="12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Box-Sizing</a:t>
            </a:r>
            <a:endParaRPr/>
          </a:p>
        </p:txBody>
      </p:sp>
      <p:sp>
        <p:nvSpPr>
          <p:cNvPr id="486" name="Google Shape;486;p87"/>
          <p:cNvSpPr txBox="1">
            <a:spLocks noGrp="1"/>
          </p:cNvSpPr>
          <p:nvPr>
            <p:ph type="subTitle" idx="1"/>
          </p:nvPr>
        </p:nvSpPr>
        <p:spPr>
          <a:xfrm>
            <a:off x="311700" y="1775525"/>
            <a:ext cx="8520600" cy="14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Box-sizing:border-box</a:t>
            </a:r>
            <a:endParaRPr sz="21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box-sizing: border-box; on an element, padding and border are included in the width and height.</a:t>
            </a:r>
            <a:endParaRPr sz="1800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8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93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Z-index</a:t>
            </a:r>
            <a:endParaRPr/>
          </a:p>
        </p:txBody>
      </p:sp>
      <p:sp>
        <p:nvSpPr>
          <p:cNvPr id="492" name="Google Shape;492;p88"/>
          <p:cNvSpPr txBox="1">
            <a:spLocks noGrp="1"/>
          </p:cNvSpPr>
          <p:nvPr>
            <p:ph type="subTitle" idx="1"/>
          </p:nvPr>
        </p:nvSpPr>
        <p:spPr>
          <a:xfrm>
            <a:off x="53275" y="2004875"/>
            <a:ext cx="8520600" cy="18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Z-index tells you the stack order of an element.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9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00"/>
                </a:solidFill>
              </a:rPr>
              <a:t>Agenda - Class 15 May 2023</a:t>
            </a:r>
            <a:endParaRPr sz="4400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89"/>
          <p:cNvSpPr txBox="1">
            <a:spLocks noGrp="1"/>
          </p:cNvSpPr>
          <p:nvPr>
            <p:ph type="subTitle" idx="1"/>
          </p:nvPr>
        </p:nvSpPr>
        <p:spPr>
          <a:xfrm>
            <a:off x="236675" y="1915525"/>
            <a:ext cx="8520600" cy="26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ALL About Animation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90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00"/>
                </a:solidFill>
              </a:rPr>
              <a:t>Agenda - Class 16 May 2023</a:t>
            </a:r>
            <a:endParaRPr sz="4400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90"/>
          <p:cNvSpPr txBox="1">
            <a:spLocks noGrp="1"/>
          </p:cNvSpPr>
          <p:nvPr>
            <p:ph type="subTitle" idx="1"/>
          </p:nvPr>
        </p:nvSpPr>
        <p:spPr>
          <a:xfrm>
            <a:off x="236675" y="1915525"/>
            <a:ext cx="8520600" cy="26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Different types of Units in CSS ( %, vh, vw, em, rem, px )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Pseudo Elements &amp; Classes 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Opacity Property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91"/>
          <p:cNvSpPr txBox="1">
            <a:spLocks noGrp="1"/>
          </p:cNvSpPr>
          <p:nvPr>
            <p:ph type="ctrTitle"/>
          </p:nvPr>
        </p:nvSpPr>
        <p:spPr>
          <a:xfrm>
            <a:off x="311700" y="600225"/>
            <a:ext cx="8520600" cy="75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 Pseudo-classes (:)</a:t>
            </a:r>
            <a:endParaRPr sz="4300"/>
          </a:p>
        </p:txBody>
      </p:sp>
      <p:sp>
        <p:nvSpPr>
          <p:cNvPr id="510" name="Google Shape;510;p91"/>
          <p:cNvSpPr txBox="1">
            <a:spLocks noGrp="1"/>
          </p:cNvSpPr>
          <p:nvPr>
            <p:ph type="subTitle" idx="1"/>
          </p:nvPr>
        </p:nvSpPr>
        <p:spPr>
          <a:xfrm>
            <a:off x="186650" y="15086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3115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00"/>
              <a:t>Pseudo itself means false, unreal, or fake</a:t>
            </a:r>
            <a:endParaRPr sz="19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3115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00"/>
              <a:t>Used for styling element.</a:t>
            </a:r>
            <a:endParaRPr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What, Why and How </a:t>
            </a:r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Methodology</a:t>
            </a: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92"/>
          <p:cNvSpPr txBox="1">
            <a:spLocks noGrp="1"/>
          </p:cNvSpPr>
          <p:nvPr>
            <p:ph type="ctrTitle"/>
          </p:nvPr>
        </p:nvSpPr>
        <p:spPr>
          <a:xfrm>
            <a:off x="94950" y="41700"/>
            <a:ext cx="8520600" cy="75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70"/>
              <a:t> Pseudo-elements (::)</a:t>
            </a:r>
            <a:endParaRPr sz="3270"/>
          </a:p>
        </p:txBody>
      </p:sp>
      <p:sp>
        <p:nvSpPr>
          <p:cNvPr id="516" name="Google Shape;516;p92"/>
          <p:cNvSpPr txBox="1">
            <a:spLocks noGrp="1"/>
          </p:cNvSpPr>
          <p:nvPr>
            <p:ph type="subTitle" idx="1"/>
          </p:nvPr>
        </p:nvSpPr>
        <p:spPr>
          <a:xfrm>
            <a:off x="203325" y="792000"/>
            <a:ext cx="8520600" cy="28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Pseudo elements are visible elements on a web page that aren’t “in the DOM” or created from HTML,</a:t>
            </a:r>
            <a:endParaRPr sz="17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Used for styling specified parts of an element</a:t>
            </a:r>
            <a:endParaRPr sz="17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Style the first letter, or line, of an element Insert content before, or after, the content of an element.</a:t>
            </a:r>
            <a:endParaRPr sz="17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::first-line pseudo-element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::first-letter Pseudo-element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::before pseudo-element ( used to insert some content before the content of an element )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::after pseudo-element ( used to insert some content after the content of an element.</a:t>
            </a:r>
            <a:endParaRPr sz="170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9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00"/>
                </a:solidFill>
              </a:rPr>
              <a:t>Agenda - Class 17 May 2023</a:t>
            </a:r>
            <a:endParaRPr sz="4400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93"/>
          <p:cNvSpPr txBox="1">
            <a:spLocks noGrp="1"/>
          </p:cNvSpPr>
          <p:nvPr>
            <p:ph type="subTitle" idx="1"/>
          </p:nvPr>
        </p:nvSpPr>
        <p:spPr>
          <a:xfrm>
            <a:off x="236675" y="1915525"/>
            <a:ext cx="8520600" cy="26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Transform Property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Responsive  Screens &amp; Media Queries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94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00"/>
                </a:solidFill>
              </a:rPr>
              <a:t>Agenda - Class 18 May 2023</a:t>
            </a:r>
            <a:endParaRPr sz="4400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94"/>
          <p:cNvSpPr txBox="1">
            <a:spLocks noGrp="1"/>
          </p:cNvSpPr>
          <p:nvPr>
            <p:ph type="subTitle" idx="1"/>
          </p:nvPr>
        </p:nvSpPr>
        <p:spPr>
          <a:xfrm>
            <a:off x="236675" y="1915525"/>
            <a:ext cx="8520600" cy="26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Responsive  Screens &amp; Writing Media Queries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95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00"/>
                </a:solidFill>
              </a:rPr>
              <a:t>Agenda - Class 19 May 2023</a:t>
            </a:r>
            <a:endParaRPr sz="4400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95"/>
          <p:cNvSpPr txBox="1">
            <a:spLocks noGrp="1"/>
          </p:cNvSpPr>
          <p:nvPr>
            <p:ph type="subTitle" idx="1"/>
          </p:nvPr>
        </p:nvSpPr>
        <p:spPr>
          <a:xfrm>
            <a:off x="236675" y="1915525"/>
            <a:ext cx="8520600" cy="26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Grid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Grid Container Property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Grid Item Property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96"/>
          <p:cNvSpPr txBox="1">
            <a:spLocks noGrp="1"/>
          </p:cNvSpPr>
          <p:nvPr>
            <p:ph type="ctrTitle"/>
          </p:nvPr>
        </p:nvSpPr>
        <p:spPr>
          <a:xfrm>
            <a:off x="266175" y="243875"/>
            <a:ext cx="8520600" cy="7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GRID</a:t>
            </a:r>
            <a:endParaRPr/>
          </a:p>
        </p:txBody>
      </p:sp>
      <p:sp>
        <p:nvSpPr>
          <p:cNvPr id="540" name="Google Shape;540;p96"/>
          <p:cNvSpPr txBox="1">
            <a:spLocks noGrp="1"/>
          </p:cNvSpPr>
          <p:nvPr>
            <p:ph type="subTitle" idx="1"/>
          </p:nvPr>
        </p:nvSpPr>
        <p:spPr>
          <a:xfrm>
            <a:off x="311700" y="1137950"/>
            <a:ext cx="8520600" cy="3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Two-dimensional layout system for creating rows and columns.</a:t>
            </a:r>
            <a:endParaRPr sz="2400"/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Flexbox is also a very great layout tool, but its one-directional flow</a:t>
            </a:r>
            <a:endParaRPr sz="2400"/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Grid Container </a:t>
            </a:r>
            <a:endParaRPr sz="2400"/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Grid Items</a:t>
            </a:r>
            <a:endParaRPr sz="2400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7"/>
          <p:cNvSpPr txBox="1">
            <a:spLocks noGrp="1"/>
          </p:cNvSpPr>
          <p:nvPr>
            <p:ph type="ctrTitle"/>
          </p:nvPr>
        </p:nvSpPr>
        <p:spPr>
          <a:xfrm>
            <a:off x="266175" y="243875"/>
            <a:ext cx="8520600" cy="7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80"/>
              <a:t>Grid-Template-Columns &amp; Grid-Template-Rows</a:t>
            </a:r>
            <a:endParaRPr sz="3080"/>
          </a:p>
        </p:txBody>
      </p:sp>
      <p:sp>
        <p:nvSpPr>
          <p:cNvPr id="546" name="Google Shape;546;p97"/>
          <p:cNvSpPr txBox="1">
            <a:spLocks noGrp="1"/>
          </p:cNvSpPr>
          <p:nvPr>
            <p:ph type="subTitle" idx="1"/>
          </p:nvPr>
        </p:nvSpPr>
        <p:spPr>
          <a:xfrm>
            <a:off x="311700" y="1137950"/>
            <a:ext cx="8520600" cy="3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GTC - Defines the number of columns in your grid layout.</a:t>
            </a:r>
            <a:endParaRPr sz="1700"/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GTR - Defines the number of rows in your grid layout.</a:t>
            </a:r>
            <a:endParaRPr sz="17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Also we can define the width of each row and column.</a:t>
            </a:r>
            <a:endParaRPr sz="17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0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grid-template-columns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1fr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1fr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1fr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1fr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1fr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0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grid-template-rows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600px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100px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100px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600px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100px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100px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Fr units - Divide the available space in a layout.</a:t>
            </a:r>
            <a:endParaRPr sz="170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98"/>
          <p:cNvSpPr txBox="1">
            <a:spLocks noGrp="1"/>
          </p:cNvSpPr>
          <p:nvPr>
            <p:ph type="ctrTitle"/>
          </p:nvPr>
        </p:nvSpPr>
        <p:spPr>
          <a:xfrm>
            <a:off x="266175" y="243875"/>
            <a:ext cx="8520600" cy="7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80"/>
              <a:t>Row-Gap &amp; Column Gap</a:t>
            </a:r>
            <a:endParaRPr sz="3080"/>
          </a:p>
        </p:txBody>
      </p:sp>
      <p:sp>
        <p:nvSpPr>
          <p:cNvPr id="552" name="Google Shape;552;p98"/>
          <p:cNvSpPr txBox="1">
            <a:spLocks noGrp="1"/>
          </p:cNvSpPr>
          <p:nvPr>
            <p:ph type="subTitle" idx="1"/>
          </p:nvPr>
        </p:nvSpPr>
        <p:spPr>
          <a:xfrm>
            <a:off x="311700" y="1137950"/>
            <a:ext cx="8520600" cy="3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Row-Gap - Defines gap between two rows</a:t>
            </a:r>
            <a:endParaRPr sz="1700"/>
          </a:p>
          <a:p>
            <a:pPr marL="9144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Column-Gap - Defines gap between two columns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0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row-gap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100px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column-gap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0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50px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700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99"/>
          <p:cNvSpPr txBox="1">
            <a:spLocks noGrp="1"/>
          </p:cNvSpPr>
          <p:nvPr>
            <p:ph type="ctrTitle"/>
          </p:nvPr>
        </p:nvSpPr>
        <p:spPr>
          <a:xfrm>
            <a:off x="173675" y="252975"/>
            <a:ext cx="8520600" cy="7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80"/>
              <a:t>Justify-items &amp; Align-Items ( Grid-Container Property )</a:t>
            </a:r>
            <a:endParaRPr sz="2580"/>
          </a:p>
        </p:txBody>
      </p:sp>
      <p:sp>
        <p:nvSpPr>
          <p:cNvPr id="558" name="Google Shape;558;p99"/>
          <p:cNvSpPr txBox="1">
            <a:spLocks noGrp="1"/>
          </p:cNvSpPr>
          <p:nvPr>
            <p:ph type="subTitle" idx="1"/>
          </p:nvPr>
        </p:nvSpPr>
        <p:spPr>
          <a:xfrm>
            <a:off x="311700" y="1137950"/>
            <a:ext cx="8520600" cy="3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Justify-items - Used to align the grid items along the horizontal axis.</a:t>
            </a:r>
            <a:endParaRPr sz="17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Align-items - Used to align the grid items along the vertical axis.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0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justify-items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center; </a:t>
            </a:r>
            <a:r>
              <a:rPr lang="en" sz="100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/* start or end or stretch */</a:t>
            </a:r>
            <a:endParaRPr sz="100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0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align-items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center;  </a:t>
            </a:r>
            <a:r>
              <a:rPr lang="en" sz="100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/* start or end or stretch */</a:t>
            </a:r>
            <a:endParaRPr sz="10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00"/>
          <p:cNvSpPr txBox="1">
            <a:spLocks noGrp="1"/>
          </p:cNvSpPr>
          <p:nvPr>
            <p:ph type="ctrTitle"/>
          </p:nvPr>
        </p:nvSpPr>
        <p:spPr>
          <a:xfrm>
            <a:off x="266175" y="243875"/>
            <a:ext cx="8520600" cy="7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80"/>
              <a:t>Justify-self &amp; Align-self ( Grid-Item Property )</a:t>
            </a:r>
            <a:endParaRPr sz="3080"/>
          </a:p>
        </p:txBody>
      </p:sp>
      <p:sp>
        <p:nvSpPr>
          <p:cNvPr id="564" name="Google Shape;564;p100"/>
          <p:cNvSpPr txBox="1">
            <a:spLocks noGrp="1"/>
          </p:cNvSpPr>
          <p:nvPr>
            <p:ph type="subTitle" idx="1"/>
          </p:nvPr>
        </p:nvSpPr>
        <p:spPr>
          <a:xfrm>
            <a:off x="311700" y="1137950"/>
            <a:ext cx="8520600" cy="37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Justify-Self - Used to align a specific grid item along the horizontal axis.</a:t>
            </a:r>
            <a:endParaRPr sz="170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45720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Align-Self - used to align a specific grid item along the vertical axis.</a:t>
            </a:r>
            <a:endParaRPr sz="17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0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justify-self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center; </a:t>
            </a:r>
            <a:r>
              <a:rPr lang="en" sz="100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/* left or right */</a:t>
            </a:r>
            <a:endParaRPr sz="100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0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align-self</a:t>
            </a:r>
            <a:r>
              <a:rPr lang="en" sz="10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center;  </a:t>
            </a:r>
            <a:r>
              <a:rPr lang="en" sz="100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/* start or end */</a:t>
            </a:r>
            <a:endParaRPr sz="10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101"/>
          <p:cNvSpPr txBox="1">
            <a:spLocks noGrp="1"/>
          </p:cNvSpPr>
          <p:nvPr>
            <p:ph type="ctrTitle"/>
          </p:nvPr>
        </p:nvSpPr>
        <p:spPr>
          <a:xfrm>
            <a:off x="157800" y="68825"/>
            <a:ext cx="8520600" cy="7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80"/>
              <a:t>Grid-column-start &amp; Grid-column-end</a:t>
            </a:r>
            <a:endParaRPr sz="3080"/>
          </a:p>
        </p:txBody>
      </p:sp>
      <p:sp>
        <p:nvSpPr>
          <p:cNvPr id="570" name="Google Shape;570;p101"/>
          <p:cNvSpPr txBox="1">
            <a:spLocks noGrp="1"/>
          </p:cNvSpPr>
          <p:nvPr>
            <p:ph type="subTitle" idx="1"/>
          </p:nvPr>
        </p:nvSpPr>
        <p:spPr>
          <a:xfrm>
            <a:off x="211675" y="904525"/>
            <a:ext cx="85206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Used to display the starting and ending of an grid-item in along X- axis.</a:t>
            </a:r>
            <a:endParaRPr sz="16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grid-column-start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grid-column-end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71" name="Google Shape;571;p101"/>
          <p:cNvSpPr txBox="1"/>
          <p:nvPr/>
        </p:nvSpPr>
        <p:spPr>
          <a:xfrm>
            <a:off x="86625" y="2409075"/>
            <a:ext cx="7335900" cy="3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80">
                <a:solidFill>
                  <a:schemeClr val="dk1"/>
                </a:solidFill>
              </a:rPr>
              <a:t>Grid-row-start &amp; Grid-row-end</a:t>
            </a:r>
            <a:endParaRPr sz="278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8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en" sz="1500">
                <a:solidFill>
                  <a:schemeClr val="lt2"/>
                </a:solidFill>
              </a:rPr>
              <a:t>Used to display the starting and ending of an grid-item in along Y- axis.</a:t>
            </a:r>
            <a:endParaRPr sz="150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2"/>
              </a:solidFill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2"/>
              </a:solidFill>
            </a:endParaRPr>
          </a:p>
          <a:p>
            <a:pPr marL="914400" lvl="1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○"/>
            </a:pPr>
            <a:r>
              <a:rPr lang="en" sz="15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grid-row-start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</a:pP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grid-row-end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9CDCFE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8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Walkthrough</a:t>
            </a: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102"/>
          <p:cNvSpPr txBox="1">
            <a:spLocks noGrp="1"/>
          </p:cNvSpPr>
          <p:nvPr>
            <p:ph type="ctrTitle"/>
          </p:nvPr>
        </p:nvSpPr>
        <p:spPr>
          <a:xfrm>
            <a:off x="-1730675" y="2242500"/>
            <a:ext cx="8520600" cy="7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Building Video Gallery</a:t>
            </a:r>
            <a:endParaRPr sz="4200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0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00"/>
                </a:solidFill>
              </a:rPr>
              <a:t>Agenda - Class 22 May 2023</a:t>
            </a:r>
            <a:endParaRPr sz="4400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103"/>
          <p:cNvSpPr txBox="1">
            <a:spLocks noGrp="1"/>
          </p:cNvSpPr>
          <p:nvPr>
            <p:ph type="subTitle" idx="1"/>
          </p:nvPr>
        </p:nvSpPr>
        <p:spPr>
          <a:xfrm>
            <a:off x="236675" y="1915525"/>
            <a:ext cx="8520600" cy="26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Intro to Programming 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Intro to JavaScript 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Variables </a:t>
            </a:r>
            <a:endParaRPr sz="2700"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" sz="2700"/>
              <a:t>Data Types</a:t>
            </a:r>
            <a:endParaRPr sz="270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04"/>
          <p:cNvSpPr txBox="1">
            <a:spLocks noGrp="1"/>
          </p:cNvSpPr>
          <p:nvPr>
            <p:ph type="ctrTitle"/>
          </p:nvPr>
        </p:nvSpPr>
        <p:spPr>
          <a:xfrm>
            <a:off x="-763675" y="277725"/>
            <a:ext cx="8520600" cy="9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80"/>
              <a:t>Intro to Programming</a:t>
            </a:r>
            <a:endParaRPr sz="4180"/>
          </a:p>
        </p:txBody>
      </p:sp>
      <p:sp>
        <p:nvSpPr>
          <p:cNvPr id="588" name="Google Shape;588;p104"/>
          <p:cNvSpPr txBox="1">
            <a:spLocks noGrp="1"/>
          </p:cNvSpPr>
          <p:nvPr>
            <p:ph type="subTitle" idx="1"/>
          </p:nvPr>
        </p:nvSpPr>
        <p:spPr>
          <a:xfrm>
            <a:off x="311700" y="1367150"/>
            <a:ext cx="8520600" cy="22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rgbClr val="E8EAED"/>
                </a:solidFill>
                <a:highlight>
                  <a:srgbClr val="202124"/>
                </a:highlight>
              </a:rPr>
              <a:t>Programming </a:t>
            </a:r>
            <a:r>
              <a:rPr lang="en" sz="1600">
                <a:solidFill>
                  <a:srgbClr val="E2EEFF"/>
                </a:solidFill>
              </a:rPr>
              <a:t>helps in speeding up the input and output processes in a machine</a:t>
            </a:r>
            <a:r>
              <a:rPr lang="en" sz="1600">
                <a:solidFill>
                  <a:srgbClr val="E8EAED"/>
                </a:solidFill>
                <a:highlight>
                  <a:srgbClr val="202124"/>
                </a:highlight>
              </a:rPr>
              <a:t>. </a:t>
            </a:r>
            <a:endParaRPr sz="1600">
              <a:solidFill>
                <a:srgbClr val="E8EAED"/>
              </a:solidFill>
              <a:highlight>
                <a:srgbClr val="202124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E8EAED"/>
              </a:solidFill>
              <a:highlight>
                <a:srgbClr val="202124"/>
              </a:highlight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8EAED"/>
              </a:buClr>
              <a:buSzPts val="1600"/>
              <a:buChar char="●"/>
            </a:pPr>
            <a:r>
              <a:rPr lang="en" sz="1600">
                <a:solidFill>
                  <a:srgbClr val="E8EAED"/>
                </a:solidFill>
                <a:highlight>
                  <a:srgbClr val="202124"/>
                </a:highlight>
              </a:rPr>
              <a:t>It is important to automate, collect, manage, calculate, and analyze the processing of data and information accurately. </a:t>
            </a:r>
            <a:endParaRPr sz="1600">
              <a:solidFill>
                <a:srgbClr val="E8EAED"/>
              </a:solidFill>
              <a:highlight>
                <a:srgbClr val="202124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E8EAED"/>
              </a:solidFill>
              <a:highlight>
                <a:srgbClr val="202124"/>
              </a:highlight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E8EAED"/>
              </a:buClr>
              <a:buSzPts val="1600"/>
              <a:buChar char="●"/>
            </a:pPr>
            <a:r>
              <a:rPr lang="en" sz="1600">
                <a:solidFill>
                  <a:srgbClr val="E8EAED"/>
                </a:solidFill>
                <a:highlight>
                  <a:srgbClr val="202124"/>
                </a:highlight>
              </a:rPr>
              <a:t>Programming helps create software and applications that help computer and mobile users in daily life</a:t>
            </a:r>
            <a:endParaRPr sz="2900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05"/>
          <p:cNvSpPr txBox="1">
            <a:spLocks noGrp="1"/>
          </p:cNvSpPr>
          <p:nvPr>
            <p:ph type="ctrTitle"/>
          </p:nvPr>
        </p:nvSpPr>
        <p:spPr>
          <a:xfrm>
            <a:off x="-1530600" y="244400"/>
            <a:ext cx="8520600" cy="9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80"/>
              <a:t>Intro to Javascript</a:t>
            </a:r>
            <a:endParaRPr sz="3880"/>
          </a:p>
        </p:txBody>
      </p:sp>
      <p:sp>
        <p:nvSpPr>
          <p:cNvPr id="594" name="Google Shape;594;p105"/>
          <p:cNvSpPr txBox="1">
            <a:spLocks noGrp="1"/>
          </p:cNvSpPr>
          <p:nvPr>
            <p:ph type="subTitle" idx="1"/>
          </p:nvPr>
        </p:nvSpPr>
        <p:spPr>
          <a:xfrm>
            <a:off x="311700" y="1367150"/>
            <a:ext cx="8520600" cy="22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E8EAED"/>
              </a:buClr>
              <a:buSzPts val="2000"/>
              <a:buChar char="●"/>
            </a:pPr>
            <a:r>
              <a:rPr lang="en" sz="1600">
                <a:solidFill>
                  <a:srgbClr val="FFFFFF"/>
                </a:solidFill>
                <a:highlight>
                  <a:srgbClr val="1B1B1B"/>
                </a:highlight>
                <a:latin typeface="Roboto"/>
                <a:ea typeface="Roboto"/>
                <a:cs typeface="Roboto"/>
                <a:sym typeface="Roboto"/>
              </a:rPr>
              <a:t>JavaScript is a scripting or programming language.</a:t>
            </a:r>
            <a:endParaRPr sz="1600">
              <a:solidFill>
                <a:srgbClr val="FFFFFF"/>
              </a:solidFill>
              <a:highlight>
                <a:srgbClr val="1B1B1B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highlight>
                <a:srgbClr val="1B1B1B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rgbClr val="FFFFFF"/>
                </a:solidFill>
                <a:highlight>
                  <a:srgbClr val="1B1B1B"/>
                </a:highlight>
                <a:latin typeface="Roboto"/>
                <a:ea typeface="Roboto"/>
                <a:cs typeface="Roboto"/>
                <a:sym typeface="Roboto"/>
              </a:rPr>
              <a:t> Javascript can help in frontend, backend and mobile app development.</a:t>
            </a:r>
            <a:endParaRPr sz="1600">
              <a:solidFill>
                <a:srgbClr val="FFFFFF"/>
              </a:solidFill>
              <a:highlight>
                <a:srgbClr val="1B1B1B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highlight>
                <a:srgbClr val="1B1B1B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E8EAED"/>
              </a:buClr>
              <a:buSzPts val="2000"/>
              <a:buChar char="●"/>
            </a:pPr>
            <a:r>
              <a:rPr lang="en" sz="1600">
                <a:solidFill>
                  <a:srgbClr val="FFFFFF"/>
                </a:solidFill>
                <a:highlight>
                  <a:srgbClr val="1B1B1B"/>
                </a:highlight>
                <a:latin typeface="Roboto"/>
                <a:ea typeface="Roboto"/>
                <a:cs typeface="Roboto"/>
                <a:sym typeface="Roboto"/>
              </a:rPr>
              <a:t>That allows you to implement complex features on web pages.</a:t>
            </a:r>
            <a:endParaRPr sz="1600">
              <a:solidFill>
                <a:srgbClr val="FFFFFF"/>
              </a:solidFill>
              <a:highlight>
                <a:srgbClr val="1B1B1B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highlight>
                <a:srgbClr val="1B1B1B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E8EAED"/>
              </a:buClr>
              <a:buSzPts val="2000"/>
              <a:buChar char="●"/>
            </a:pPr>
            <a:r>
              <a:rPr lang="en" sz="1600">
                <a:solidFill>
                  <a:srgbClr val="FFFFFF"/>
                </a:solidFill>
                <a:highlight>
                  <a:srgbClr val="1B1B1B"/>
                </a:highlight>
                <a:latin typeface="Roboto"/>
                <a:ea typeface="Roboto"/>
                <a:cs typeface="Roboto"/>
                <a:sym typeface="Roboto"/>
              </a:rPr>
              <a:t>Every time a web page does more than just sit there and display static information.</a:t>
            </a:r>
            <a:endParaRPr sz="1600">
              <a:solidFill>
                <a:srgbClr val="FFFFFF"/>
              </a:solidFill>
              <a:highlight>
                <a:srgbClr val="1B1B1B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highlight>
                <a:srgbClr val="1B1B1B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E8EAED"/>
              </a:buClr>
              <a:buSzPts val="2000"/>
              <a:buChar char="●"/>
            </a:pPr>
            <a:r>
              <a:rPr lang="en" sz="1600">
                <a:solidFill>
                  <a:srgbClr val="FFFFFF"/>
                </a:solidFill>
                <a:highlight>
                  <a:srgbClr val="1B1B1B"/>
                </a:highlight>
                <a:latin typeface="Roboto"/>
                <a:ea typeface="Roboto"/>
                <a:cs typeface="Roboto"/>
                <a:sym typeface="Roboto"/>
              </a:rPr>
              <a:t>Displaying timely content updates, interactive maps, animated 2D/3D graphics, scrolling video jukeboxes, etc.</a:t>
            </a:r>
            <a:endParaRPr sz="3300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06"/>
          <p:cNvSpPr txBox="1">
            <a:spLocks noGrp="1"/>
          </p:cNvSpPr>
          <p:nvPr>
            <p:ph type="subTitle" idx="1"/>
          </p:nvPr>
        </p:nvSpPr>
        <p:spPr>
          <a:xfrm>
            <a:off x="311700" y="1113600"/>
            <a:ext cx="8520600" cy="44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Program runs in RAM </a:t>
            </a: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Program in running state is called Process.</a:t>
            </a: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Keywords - Reserved words for programming </a:t>
            </a: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languages.</a:t>
            </a: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Variables - used for storing some values.</a:t>
            </a: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Data-Types </a:t>
            </a:r>
            <a:endParaRPr sz="1800">
              <a:solidFill>
                <a:schemeClr val="dk1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0" name="Google Shape;600;p106"/>
          <p:cNvSpPr txBox="1"/>
          <p:nvPr/>
        </p:nvSpPr>
        <p:spPr>
          <a:xfrm>
            <a:off x="600225" y="150075"/>
            <a:ext cx="7477800" cy="8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50">
                <a:solidFill>
                  <a:schemeClr val="dk1"/>
                </a:solidFill>
              </a:rPr>
              <a:t>Programming Languages basic</a:t>
            </a:r>
            <a:endParaRPr sz="41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107"/>
          <p:cNvSpPr txBox="1">
            <a:spLocks noGrp="1"/>
          </p:cNvSpPr>
          <p:nvPr>
            <p:ph type="ctrTitle"/>
          </p:nvPr>
        </p:nvSpPr>
        <p:spPr>
          <a:xfrm>
            <a:off x="-1880750" y="1928325"/>
            <a:ext cx="8520600" cy="11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</a:t>
            </a:r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08"/>
          <p:cNvSpPr txBox="1">
            <a:spLocks noGrp="1"/>
          </p:cNvSpPr>
          <p:nvPr>
            <p:ph type="ctrTitle"/>
          </p:nvPr>
        </p:nvSpPr>
        <p:spPr>
          <a:xfrm>
            <a:off x="-1880750" y="1928325"/>
            <a:ext cx="8520600" cy="11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Data-Types</a:t>
            </a:r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109"/>
          <p:cNvSpPr txBox="1">
            <a:spLocks noGrp="1"/>
          </p:cNvSpPr>
          <p:nvPr>
            <p:ph type="ctrTitle"/>
          </p:nvPr>
        </p:nvSpPr>
        <p:spPr>
          <a:xfrm>
            <a:off x="-1122175" y="1981200"/>
            <a:ext cx="8520600" cy="11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Different Data-Types</a:t>
            </a:r>
            <a:endParaRPr sz="4600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10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15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59">
                <a:solidFill>
                  <a:srgbClr val="FFFF00"/>
                </a:solidFill>
              </a:rPr>
              <a:t>Agenda - Class 23 May 2023</a:t>
            </a:r>
            <a:endParaRPr sz="3759">
              <a:solidFill>
                <a:srgbClr val="FFF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480"/>
          </a:p>
        </p:txBody>
      </p:sp>
      <p:sp>
        <p:nvSpPr>
          <p:cNvPr id="621" name="Google Shape;621;p110"/>
          <p:cNvSpPr txBox="1">
            <a:spLocks noGrp="1"/>
          </p:cNvSpPr>
          <p:nvPr>
            <p:ph type="subTitle" idx="1"/>
          </p:nvPr>
        </p:nvSpPr>
        <p:spPr>
          <a:xfrm>
            <a:off x="495100" y="1915525"/>
            <a:ext cx="8520600" cy="26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Repeating Yesterday’s Class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Understanding Symbol and Reference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JavaScript - Dialog Boxes 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String and its functions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Control Flow (if-else) (if-else if-else)</a:t>
            </a:r>
            <a:endParaRPr sz="220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111"/>
          <p:cNvSpPr txBox="1">
            <a:spLocks noGrp="1"/>
          </p:cNvSpPr>
          <p:nvPr>
            <p:ph type="ctrTitle"/>
          </p:nvPr>
        </p:nvSpPr>
        <p:spPr>
          <a:xfrm>
            <a:off x="-763675" y="1842325"/>
            <a:ext cx="8520600" cy="105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Reference Variables</a:t>
            </a:r>
            <a:endParaRPr sz="4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298A82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7739</Words>
  <Application>Microsoft Office PowerPoint</Application>
  <PresentationFormat>On-screen Show (16:9)</PresentationFormat>
  <Paragraphs>1405</Paragraphs>
  <Slides>204</Slides>
  <Notes>204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204</vt:i4>
      </vt:variant>
    </vt:vector>
  </HeadingPairs>
  <TitlesOfParts>
    <vt:vector size="209" baseType="lpstr">
      <vt:lpstr>Courier New</vt:lpstr>
      <vt:lpstr>Roboto</vt:lpstr>
      <vt:lpstr>Roboto Mono</vt:lpstr>
      <vt:lpstr>Arial</vt:lpstr>
      <vt:lpstr>Simple Dark</vt:lpstr>
      <vt:lpstr>Welcome</vt:lpstr>
      <vt:lpstr>PowerPoint Presentation</vt:lpstr>
      <vt:lpstr>                     What is your expectation? </vt:lpstr>
      <vt:lpstr>                     What is my expectation ? </vt:lpstr>
      <vt:lpstr>Some Promises</vt:lpstr>
      <vt:lpstr>Promises</vt:lpstr>
      <vt:lpstr>How to learn anything ?</vt:lpstr>
      <vt:lpstr>What, Why and How </vt:lpstr>
      <vt:lpstr>Course Walkthrough</vt:lpstr>
      <vt:lpstr>PowerPoint Presentation</vt:lpstr>
      <vt:lpstr>What is Internet ?</vt:lpstr>
      <vt:lpstr>Web Browser and Its power ?</vt:lpstr>
      <vt:lpstr>PowerPoint Presentation</vt:lpstr>
      <vt:lpstr>        Static Websites</vt:lpstr>
      <vt:lpstr>Dynamic Website</vt:lpstr>
      <vt:lpstr>Two Types Software Developer</vt:lpstr>
      <vt:lpstr>PowerPoint Presentation</vt:lpstr>
      <vt:lpstr>HTML &amp; CSS</vt:lpstr>
      <vt:lpstr>Best thing about HTML</vt:lpstr>
      <vt:lpstr>PowerPoint Presentation</vt:lpstr>
      <vt:lpstr>What is HTML ? </vt:lpstr>
      <vt:lpstr>PowerPoint Presentation</vt:lpstr>
      <vt:lpstr>Let’s Write our first HTML Code</vt:lpstr>
      <vt:lpstr>But where do we write our code </vt:lpstr>
      <vt:lpstr>Rules For Writing HTML Tags</vt:lpstr>
      <vt:lpstr>Check Community Threads for more info</vt:lpstr>
      <vt:lpstr>Block and Inline Elements</vt:lpstr>
      <vt:lpstr>CSS - Cascading Style Sheets</vt:lpstr>
      <vt:lpstr>How to CSS into HTML file?</vt:lpstr>
      <vt:lpstr>Inline CSS</vt:lpstr>
      <vt:lpstr>Internal CSS</vt:lpstr>
      <vt:lpstr>CSS Selectors Part (1) </vt:lpstr>
      <vt:lpstr>Id (#)</vt:lpstr>
      <vt:lpstr> Class (.)</vt:lpstr>
      <vt:lpstr>Priority of CSS in the file</vt:lpstr>
      <vt:lpstr>PowerPoint Presentation</vt:lpstr>
      <vt:lpstr>Shortcuts with Emmets https://emmet.io/</vt:lpstr>
      <vt:lpstr>PowerPoint Presentation</vt:lpstr>
      <vt:lpstr>PowerPoint Presentation</vt:lpstr>
      <vt:lpstr>INTRO HTML5</vt:lpstr>
      <vt:lpstr>HTML 5 = Old HTML + New Features </vt:lpstr>
      <vt:lpstr>Pros of HTML</vt:lpstr>
      <vt:lpstr>Cons of HTML</vt:lpstr>
      <vt:lpstr>New features in HTML 5</vt:lpstr>
      <vt:lpstr>Semantic Tags</vt:lpstr>
      <vt:lpstr> Semantic Tags</vt:lpstr>
      <vt:lpstr>&lt;header&gt;&lt;/header&gt;  &lt;main&gt;&lt;/main&gt;  &lt;footer&gt;&lt;/footer&gt;  &lt;nav&gt;&lt;/nav&gt;  &lt;details&gt;&lt;/details&gt;  And more…..  </vt:lpstr>
      <vt:lpstr>Entities</vt:lpstr>
      <vt:lpstr>Complete list of entities</vt:lpstr>
      <vt:lpstr>Input Tags</vt:lpstr>
      <vt:lpstr>PowerPoint Presentation</vt:lpstr>
      <vt:lpstr>Label Tags</vt:lpstr>
      <vt:lpstr>Example for Label Tag</vt:lpstr>
      <vt:lpstr>Form Tag, FieldSet Tag, Legend Tag</vt:lpstr>
      <vt:lpstr>Agenda - Class 28 April 2023 </vt:lpstr>
      <vt:lpstr>Box Model</vt:lpstr>
      <vt:lpstr>Padding</vt:lpstr>
      <vt:lpstr>Border</vt:lpstr>
      <vt:lpstr>Margin </vt:lpstr>
      <vt:lpstr>Use Google Fonts</vt:lpstr>
      <vt:lpstr>Student Signup Form</vt:lpstr>
      <vt:lpstr>Agenda - Class 29 April 2023 </vt:lpstr>
      <vt:lpstr>Understanding Version Control System</vt:lpstr>
      <vt:lpstr>Understanding Git</vt:lpstr>
      <vt:lpstr>Agenda - Class 09 May 2023</vt:lpstr>
      <vt:lpstr>Display</vt:lpstr>
      <vt:lpstr>Position</vt:lpstr>
      <vt:lpstr>Overflow</vt:lpstr>
      <vt:lpstr>Agenda - Class 10 May 2023</vt:lpstr>
      <vt:lpstr>Agenda - Class 11 May 2023 </vt:lpstr>
      <vt:lpstr>Flex</vt:lpstr>
      <vt:lpstr>Gradients</vt:lpstr>
      <vt:lpstr>Agenda - Class 12 May 2023 </vt:lpstr>
      <vt:lpstr>CSS Combinators</vt:lpstr>
      <vt:lpstr>Box-Sizing</vt:lpstr>
      <vt:lpstr>Z-index</vt:lpstr>
      <vt:lpstr>Agenda - Class 15 May 2023 </vt:lpstr>
      <vt:lpstr>Agenda - Class 16 May 2023 </vt:lpstr>
      <vt:lpstr> Pseudo-classes (:)</vt:lpstr>
      <vt:lpstr> Pseudo-elements (::)</vt:lpstr>
      <vt:lpstr>Agenda - Class 17 May 2023 </vt:lpstr>
      <vt:lpstr>Agenda - Class 18 May 2023 </vt:lpstr>
      <vt:lpstr>Agenda - Class 19 May 2023 </vt:lpstr>
      <vt:lpstr>What is GRID</vt:lpstr>
      <vt:lpstr>Grid-Template-Columns &amp; Grid-Template-Rows</vt:lpstr>
      <vt:lpstr>Row-Gap &amp; Column Gap</vt:lpstr>
      <vt:lpstr>Justify-items &amp; Align-Items ( Grid-Container Property )</vt:lpstr>
      <vt:lpstr>Justify-self &amp; Align-self ( Grid-Item Property )</vt:lpstr>
      <vt:lpstr>Grid-column-start &amp; Grid-column-end</vt:lpstr>
      <vt:lpstr>Building Video Gallery</vt:lpstr>
      <vt:lpstr>Agenda - Class 22 May 2023 </vt:lpstr>
      <vt:lpstr>Intro to Programming</vt:lpstr>
      <vt:lpstr>Intro to Javascript</vt:lpstr>
      <vt:lpstr>PowerPoint Presentation</vt:lpstr>
      <vt:lpstr>Variables</vt:lpstr>
      <vt:lpstr>Data-Types</vt:lpstr>
      <vt:lpstr>Different Data-Types</vt:lpstr>
      <vt:lpstr>Agenda - Class 23 May 2023 </vt:lpstr>
      <vt:lpstr>Reference Variables</vt:lpstr>
      <vt:lpstr>PowerPoint Presentation</vt:lpstr>
      <vt:lpstr>String and its functions</vt:lpstr>
      <vt:lpstr>Control Flow (if-else) (if-else if-else)</vt:lpstr>
      <vt:lpstr>Agenda - Class 01 June 2023 </vt:lpstr>
      <vt:lpstr>PowerPoint Presentation</vt:lpstr>
      <vt:lpstr>PowerPoint Presentation</vt:lpstr>
      <vt:lpstr>Here's an example of a simple JavaScript function that calculates the sum of two numbers:</vt:lpstr>
      <vt:lpstr>Now Let’s call the Function</vt:lpstr>
      <vt:lpstr>We can pass any number of argument to function.</vt:lpstr>
      <vt:lpstr>What are the different thing we can pass to function</vt:lpstr>
      <vt:lpstr>Let’s Make a function for All</vt:lpstr>
      <vt:lpstr>How Code Executes in JavaScript</vt:lpstr>
      <vt:lpstr>First Phase - Parsing</vt:lpstr>
      <vt:lpstr>Second Phase - Memory Allocation</vt:lpstr>
      <vt:lpstr>Third Phase - Code Execution</vt:lpstr>
      <vt:lpstr>Fourth Phase - Execution Stack</vt:lpstr>
      <vt:lpstr>Fifth  Phase - Garbage Collection</vt:lpstr>
      <vt:lpstr>Agenda - For Today </vt:lpstr>
      <vt:lpstr>What is Scoping ?</vt:lpstr>
      <vt:lpstr>Global, Functional or Local Scope</vt:lpstr>
      <vt:lpstr>Let’s understand Var</vt:lpstr>
      <vt:lpstr>Let’s understand Let</vt:lpstr>
      <vt:lpstr>Let’s understand Const</vt:lpstr>
      <vt:lpstr>Memory Phase</vt:lpstr>
      <vt:lpstr>Code Execution Phase</vt:lpstr>
      <vt:lpstr>PowerPoint Presentation</vt:lpstr>
      <vt:lpstr>Agenda - Class 05 June 2023 </vt:lpstr>
      <vt:lpstr>Execution Context</vt:lpstr>
      <vt:lpstr>Lexical Scope</vt:lpstr>
      <vt:lpstr>Let’s Check Examples of Lexical Scopes</vt:lpstr>
      <vt:lpstr>Hoisting in Javascript</vt:lpstr>
      <vt:lpstr>PowerPoint Presentation</vt:lpstr>
      <vt:lpstr>PowerPoint Presentation</vt:lpstr>
      <vt:lpstr>Final Remark on Hoisting</vt:lpstr>
      <vt:lpstr>Agenda - Class 06 June 2023 </vt:lpstr>
      <vt:lpstr>Introduction to DOM</vt:lpstr>
      <vt:lpstr> How to Select Elements using DOM</vt:lpstr>
      <vt:lpstr> How to Select Elements using DOM</vt:lpstr>
      <vt:lpstr>How to Update elements using DOM</vt:lpstr>
      <vt:lpstr>How to Create Element using DOM</vt:lpstr>
      <vt:lpstr>Agenda - Class 07 June 2023 </vt:lpstr>
      <vt:lpstr>Intro to Web Events</vt:lpstr>
      <vt:lpstr>Different Types of Events</vt:lpstr>
      <vt:lpstr>Important Thing &amp; Industry Standard</vt:lpstr>
      <vt:lpstr>Let’s Check Examples… </vt:lpstr>
      <vt:lpstr>PowerPoint Presentation</vt:lpstr>
      <vt:lpstr>PowerPoint Presentation</vt:lpstr>
      <vt:lpstr>PowerPoint Presentation</vt:lpstr>
      <vt:lpstr>Agenda - Class 09 June 2023 </vt:lpstr>
      <vt:lpstr>Nested Functions</vt:lpstr>
      <vt:lpstr> Closures</vt:lpstr>
      <vt:lpstr>PowerPoint Presentation</vt:lpstr>
      <vt:lpstr>Callbacks</vt:lpstr>
      <vt:lpstr>Agenda - Class 13 June 2023 </vt:lpstr>
      <vt:lpstr>BOM - Browser Object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Understand Browser Storage  Session Storage Local Storage IndexedDB</vt:lpstr>
      <vt:lpstr>Browsers can store temporary data using various mechanisms.  Examples :-</vt:lpstr>
      <vt:lpstr>Session Storage</vt:lpstr>
      <vt:lpstr>Local Storage</vt:lpstr>
      <vt:lpstr>Agenda - Class 14 June 2023 </vt:lpstr>
      <vt:lpstr>HTTP - Hypertext Transfer Protocol</vt:lpstr>
      <vt:lpstr>Most Important Point for HTTP</vt:lpstr>
      <vt:lpstr>HTTP Methods and How to Request</vt:lpstr>
      <vt:lpstr>HTTP Response and Status Code</vt:lpstr>
      <vt:lpstr>Status Code or Response Code</vt:lpstr>
      <vt:lpstr>PowerPoint Presentation</vt:lpstr>
      <vt:lpstr>HTTP Headers  Req. Header &amp; Res Header </vt:lpstr>
      <vt:lpstr>PowerPoint Presentation</vt:lpstr>
      <vt:lpstr>Intro to JSON</vt:lpstr>
      <vt:lpstr>PowerPoint Presentation</vt:lpstr>
      <vt:lpstr>Let’s Check Some API Calls in Network Tab </vt:lpstr>
      <vt:lpstr>Agenda - Class 15 June 2023 </vt:lpstr>
      <vt:lpstr>Synchronous in Javascript</vt:lpstr>
      <vt:lpstr>Asynchronous in Javascript</vt:lpstr>
      <vt:lpstr>AJAX -(Asynchronous JavaScript and XML) </vt:lpstr>
      <vt:lpstr>XHR - XMLHttpRequest</vt:lpstr>
      <vt:lpstr>Let’s write code to call api using XHR</vt:lpstr>
      <vt:lpstr>Agenda - Class 16 June 2023 </vt:lpstr>
      <vt:lpstr>Intro to Asynchronous javascript</vt:lpstr>
      <vt:lpstr>We will discuss all these three mechanism in detail 1 by 1.</vt:lpstr>
      <vt:lpstr>Callbacks</vt:lpstr>
      <vt:lpstr>Now Let’s Check Example of asynchronous callback</vt:lpstr>
      <vt:lpstr>Javascript Engine</vt:lpstr>
      <vt:lpstr>What is Inside Javascript Engine ?</vt:lpstr>
      <vt:lpstr>What is Inside JS Runtime?</vt:lpstr>
      <vt:lpstr>Javascript Runtime</vt:lpstr>
      <vt:lpstr>Event Loop</vt:lpstr>
      <vt:lpstr>PowerPoint Presentation</vt:lpstr>
      <vt:lpstr>Try-Catch-finally</vt:lpstr>
      <vt:lpstr>Agenda - Class 21 June 2023 </vt:lpstr>
      <vt:lpstr>Async -  Await</vt:lpstr>
      <vt:lpstr>Here and when to async keyword </vt:lpstr>
      <vt:lpstr>Here and when to await keyword</vt:lpstr>
      <vt:lpstr>PowerPoint Presentation</vt:lpstr>
      <vt:lpstr>Object Oriented Programming</vt:lpstr>
      <vt:lpstr>Class and Object</vt:lpstr>
      <vt:lpstr>Agenda 22 June 2023</vt:lpstr>
      <vt:lpstr>PowerPoint Presentation</vt:lpstr>
      <vt:lpstr>PowerPoint Presentation</vt:lpstr>
      <vt:lpstr>Agenda 30 June 2023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cp:lastModifiedBy>Monisha S</cp:lastModifiedBy>
  <cp:revision>5</cp:revision>
  <dcterms:modified xsi:type="dcterms:W3CDTF">2023-07-02T16:32:50Z</dcterms:modified>
</cp:coreProperties>
</file>